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61" r:id="rId3"/>
    <p:sldId id="258" r:id="rId4"/>
    <p:sldId id="257" r:id="rId5"/>
    <p:sldId id="263" r:id="rId6"/>
    <p:sldId id="262" r:id="rId7"/>
    <p:sldId id="264" r:id="rId8"/>
    <p:sldId id="265" r:id="rId9"/>
    <p:sldId id="267" r:id="rId10"/>
    <p:sldId id="268" r:id="rId11"/>
    <p:sldId id="266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60" r:id="rId2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FF"/>
    <a:srgbClr val="CC66FF"/>
    <a:srgbClr val="869FB2"/>
    <a:srgbClr val="FFFFFF"/>
    <a:srgbClr val="007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Estilo medio 1 - Énfasis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2DE63D5-997A-4646-A377-4702673A728D}" styleName="Estilo claro 2 - Acento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Estilo claro 1 - Acento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712" autoAdjust="0"/>
  </p:normalViewPr>
  <p:slideViewPr>
    <p:cSldViewPr snapToGrid="0">
      <p:cViewPr>
        <p:scale>
          <a:sx n="100" d="100"/>
          <a:sy n="100" d="100"/>
        </p:scale>
        <p:origin x="26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6" d="100"/>
          <a:sy n="56" d="100"/>
        </p:scale>
        <p:origin x="2856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489B62-3754-4A36-933C-F07D732F2D84}" type="datetimeFigureOut">
              <a:rPr lang="es-ES" smtClean="0"/>
              <a:t>03/06/2022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C9F97B-7DB1-45F4-9BAE-4BB62212E6A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8754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CBD58-2AC6-4B62-9398-CED654B16EBF}" type="datetimeFigureOut">
              <a:rPr lang="es-CO" smtClean="0"/>
              <a:t>3/06/2022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C5DAE-6508-4148-B401-BC3282A5CE83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105370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" y="0"/>
            <a:ext cx="12190814" cy="685866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7FE7A8-BD58-4555-8A6B-FB169516E2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2339" y="1242848"/>
            <a:ext cx="4968815" cy="2387600"/>
          </a:xfrm>
        </p:spPr>
        <p:txBody>
          <a:bodyPr anchor="b">
            <a:noAutofit/>
          </a:bodyPr>
          <a:lstStyle>
            <a:lvl1pPr algn="ctr">
              <a:defRPr sz="45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A585912-70A2-421A-8BFE-E8ACBFDD2D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27012" y="3722523"/>
            <a:ext cx="4426788" cy="110798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Haga clic para modificar el estilo de subtítulo del patrón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F844B3-CB45-4B80-8D0C-11DC96B5C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76D60-7243-4642-AF55-9A7FD1DAEDA5}" type="datetimeFigureOut">
              <a:rPr lang="es-CO" smtClean="0"/>
              <a:t>3/06/2022</a:t>
            </a:fld>
            <a:endParaRPr lang="es-CO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E3B19E3-5307-4AA1-9623-E262DA2C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A1FAE9-A52C-4250-BAF7-653CD82EB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E66C40-2740-497A-9007-D5D714DF083C}" type="slidenum">
              <a:rPr lang="es-CO" smtClean="0"/>
              <a:pPr/>
              <a:t>‹Nº›</a:t>
            </a:fld>
            <a:endParaRPr lang="es-CO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0A33231-F9A1-49E2-B18E-8930BE9940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8" y="5844507"/>
            <a:ext cx="3704905" cy="566278"/>
          </a:xfrm>
          <a:prstGeom prst="rect">
            <a:avLst/>
          </a:prstGeom>
        </p:spPr>
      </p:pic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885DA410-098C-4C4F-BD72-55F0BDF7BC1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3286" y="5615152"/>
            <a:ext cx="4114800" cy="69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124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97B14A6-3B2B-4620-AF13-29C6E9ED33B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0"/>
            <a:ext cx="12191998" cy="143829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2278924-4BBF-44FE-8067-139E3006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472" y="56546"/>
            <a:ext cx="10039709" cy="1325563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117C4F2-1AFF-48DA-8E35-A851DBB6B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404"/>
            <a:ext cx="10515600" cy="4477559"/>
          </a:xfr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8A83B5-E9B1-4DAA-9653-826C54D03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76D60-7243-4642-AF55-9A7FD1DAEDA5}" type="datetimeFigureOut">
              <a:rPr lang="es-CO" smtClean="0"/>
              <a:t>3/06/2022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9B07A5-78AC-4FCF-8CD1-E4008C45F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B70E14-79B4-4C42-AF3D-61B7508E6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E66C40-2740-497A-9007-D5D714DF083C}" type="slidenum">
              <a:rPr lang="es-CO" smtClean="0"/>
              <a:t>‹Nº›</a:t>
            </a:fld>
            <a:endParaRPr lang="es-CO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924444B-DCDF-43BE-A7FC-20A15D5D1AF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514" y="285591"/>
            <a:ext cx="1584556" cy="7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700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B38A8E4B-E7EB-4747-B0B0-5D18C68790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371" y="7841"/>
            <a:ext cx="3988059" cy="684231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24A4DE8-A4B4-4E06-BFAE-3D7D5F166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891" y="1080010"/>
            <a:ext cx="7337910" cy="2852737"/>
          </a:xfrm>
        </p:spPr>
        <p:txBody>
          <a:bodyPr anchor="b">
            <a:normAutofit/>
          </a:bodyPr>
          <a:lstStyle>
            <a:lvl1pPr>
              <a:defRPr sz="500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663F4D4-64ED-4E2B-9AC5-0CCBD6D70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6891" y="3959735"/>
            <a:ext cx="733791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114CC4-9887-42E5-8D41-01A386DEC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76D60-7243-4642-AF55-9A7FD1DAEDA5}" type="datetimeFigureOut">
              <a:rPr lang="es-CO" smtClean="0"/>
              <a:t>3/06/2022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AA2126-0C1B-4352-9C7B-260E6E2ED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3D61FD0-EBEF-48CA-BC4E-24DBDAAE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E66C40-2740-497A-9007-D5D714DF083C}" type="slidenum">
              <a:rPr lang="es-CO" smtClean="0"/>
              <a:pPr/>
              <a:t>‹Nº›</a:t>
            </a:fld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C29964E-9A39-48ED-B5DE-C3521F4EDA7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190" y="5459922"/>
            <a:ext cx="1584556" cy="790891"/>
          </a:xfrm>
          <a:prstGeom prst="rect">
            <a:avLst/>
          </a:prstGeom>
        </p:spPr>
      </p:pic>
      <p:pic>
        <p:nvPicPr>
          <p:cNvPr id="11" name="Imagen 10" descr="Patrón de fondo&#10;&#10;Descripción generada automáticamente">
            <a:extLst>
              <a:ext uri="{FF2B5EF4-FFF2-40B4-BE49-F238E27FC236}">
                <a16:creationId xmlns:a16="http://schemas.microsoft.com/office/drawing/2014/main" id="{408187B6-E93D-43DE-ABDF-C371E84F690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8" b="31651"/>
          <a:stretch/>
        </p:blipFill>
        <p:spPr>
          <a:xfrm>
            <a:off x="0" y="4989384"/>
            <a:ext cx="4525846" cy="1868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134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B19EE3D-5AF1-41D8-9FB9-4BA3111A903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763"/>
            <a:ext cx="12192000" cy="66429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DA3DCE1-6638-4B5D-ACE0-2C49E8BA8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67" y="301925"/>
            <a:ext cx="11317857" cy="810883"/>
          </a:xfrm>
        </p:spPr>
        <p:txBody>
          <a:bodyPr>
            <a:normAutofit/>
          </a:bodyPr>
          <a:lstStyle>
            <a:lvl1pPr algn="ctr">
              <a:defRPr sz="4000" b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CC4517-07B4-4FE7-8C58-275F9FA5A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EB76D60-7243-4642-AF55-9A7FD1DAEDA5}" type="datetimeFigureOut">
              <a:rPr lang="es-CO" smtClean="0"/>
              <a:pPr/>
              <a:t>3/06/2022</a:t>
            </a:fld>
            <a:endParaRPr lang="es-CO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1392B7-33D1-44C4-946E-EF749F5F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E66C40-2740-497A-9007-D5D714DF083C}" type="slidenum">
              <a:rPr lang="es-CO" smtClean="0"/>
              <a:pPr/>
              <a:t>‹Nº›</a:t>
            </a:fld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7BF9432-DD71-47FB-9367-9A522D2D93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225" y="6356350"/>
            <a:ext cx="2459326" cy="37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23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A9EEC83B-A23F-471A-AD1E-CE9FF806D5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527" b="18185"/>
          <a:stretch/>
        </p:blipFill>
        <p:spPr>
          <a:xfrm>
            <a:off x="11121427" y="5580576"/>
            <a:ext cx="1070573" cy="126940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FB19EE3D-5AF1-41D8-9FB9-4BA3111A903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05"/>
          <a:stretch/>
        </p:blipFill>
        <p:spPr>
          <a:xfrm>
            <a:off x="3" y="6357875"/>
            <a:ext cx="12191994" cy="508146"/>
          </a:xfrm>
          <a:prstGeom prst="rect">
            <a:avLst/>
          </a:prstGeom>
        </p:spPr>
      </p:pic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A7ECD11-E1ED-440C-9190-7D4A85635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B76D60-7243-4642-AF55-9A7FD1DAEDA5}" type="datetimeFigureOut">
              <a:rPr lang="es-CO" smtClean="0"/>
              <a:t>3/06/2022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64FC69-A8F5-4CD7-B027-B326B9070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F7A825E-30D9-4CCD-B4CD-B5088B41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5E66C40-2740-497A-9007-D5D714DF083C}" type="slidenum">
              <a:rPr lang="es-CO" smtClean="0"/>
              <a:pPr/>
              <a:t>‹Nº›</a:t>
            </a:fld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8970023-7F5E-4AFA-B903-E086EB4C07D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29616"/>
          <a:stretch/>
        </p:blipFill>
        <p:spPr>
          <a:xfrm>
            <a:off x="-16042" y="-1"/>
            <a:ext cx="1653570" cy="124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514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1420D6C-4824-47C8-9D3C-3CDAA86DC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D6B1DD1-5243-41F6-BEFD-464FF56A3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CO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F4917D-3A53-4976-8752-75C9348B4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76D60-7243-4642-AF55-9A7FD1DAEDA5}" type="datetimeFigureOut">
              <a:rPr lang="es-CO" smtClean="0"/>
              <a:t>3/06/2022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CF921C-3D33-4BB6-B377-C952F121C2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A132DF-CB5B-4456-87CD-240B3EBE1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66C40-2740-497A-9007-D5D714DF08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01168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rawcdn.githack.com/malejacp4/ProyectoGrado/main/despliegue/Panel_Visualizacion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malejacp4/ProyectoGrado/main/despliegue/Panel_Visualizacion.html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malejacp4/ProyectoGrado/main/despliegue/Panel_Visualizacion.html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malejacp4/ProyectoGrado/main/despliegue/Panel_Visualizacion.html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malejacp4/ProyectoGrado/main/despliegue/Panel_Visualizacion.html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malejacp4/ProyectoGrado/main/despliegue/Panel_Visualizacion.html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awcdn.githack.com/malejacp4/ProyectoGrado/main/despliegue/Panel_Visualizacion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18" Type="http://schemas.openxmlformats.org/officeDocument/2006/relationships/image" Target="../media/image37.svg"/><Relationship Id="rId26" Type="http://schemas.openxmlformats.org/officeDocument/2006/relationships/hyperlink" Target="https://github.com/malejacp4/ProyectoGrado" TargetMode="External"/><Relationship Id="rId3" Type="http://schemas.openxmlformats.org/officeDocument/2006/relationships/image" Target="../media/image22.sv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17" Type="http://schemas.openxmlformats.org/officeDocument/2006/relationships/image" Target="../media/image36.png"/><Relationship Id="rId25" Type="http://schemas.openxmlformats.org/officeDocument/2006/relationships/image" Target="../media/image44.png"/><Relationship Id="rId2" Type="http://schemas.openxmlformats.org/officeDocument/2006/relationships/image" Target="../media/image21.png"/><Relationship Id="rId16" Type="http://schemas.openxmlformats.org/officeDocument/2006/relationships/image" Target="../media/image35.svg"/><Relationship Id="rId20" Type="http://schemas.openxmlformats.org/officeDocument/2006/relationships/image" Target="../media/image39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24" Type="http://schemas.openxmlformats.org/officeDocument/2006/relationships/image" Target="../media/image43.svg"/><Relationship Id="rId5" Type="http://schemas.openxmlformats.org/officeDocument/2006/relationships/image" Target="../media/image24.sv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sv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svg"/><Relationship Id="rId22" Type="http://schemas.openxmlformats.org/officeDocument/2006/relationships/image" Target="../media/image4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8B20BD-1A94-4F03-8125-81DCC12115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33688" y="697563"/>
            <a:ext cx="5519955" cy="2387600"/>
          </a:xfrm>
        </p:spPr>
        <p:txBody>
          <a:bodyPr/>
          <a:lstStyle/>
          <a:p>
            <a:r>
              <a:rPr lang="es-MX" sz="3600" dirty="0">
                <a:latin typeface="+mn-lt"/>
              </a:rPr>
              <a:t>Procesamiento de lenguaje natural aplicado al análisis de opinión política para las elecciones presidenciales Colombia 2022</a:t>
            </a:r>
            <a:endParaRPr lang="es-CO" sz="3600" dirty="0"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A393854-4993-4BBC-AB89-81C7BD09808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s-CO" dirty="0"/>
              <a:t>María Alejandra Castillo Pabón</a:t>
            </a:r>
          </a:p>
          <a:p>
            <a:r>
              <a:rPr lang="es-CO" dirty="0"/>
              <a:t>David Alejandro Ballesteros Díaz</a:t>
            </a:r>
          </a:p>
          <a:p>
            <a:r>
              <a:rPr lang="es-CO" dirty="0"/>
              <a:t>Director: Carlos Isaac </a:t>
            </a:r>
            <a:r>
              <a:rPr lang="es-CO" dirty="0" err="1"/>
              <a:t>Zainea</a:t>
            </a:r>
            <a:r>
              <a:rPr lang="es-CO" dirty="0"/>
              <a:t> Maya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B432B3D-3B3D-B420-961D-3B860FCBBA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t="2617" r="1854" b="2028"/>
          <a:stretch/>
        </p:blipFill>
        <p:spPr>
          <a:xfrm>
            <a:off x="1413163" y="923636"/>
            <a:ext cx="4996873" cy="468425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BE13BA0-67A2-AAB1-4607-109C3984DC4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41" y="764270"/>
            <a:ext cx="5190350" cy="493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63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95B22-2C42-4C05-9DE0-F76EA21D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7BB17-E403-4FD5-BB58-50FA51218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2582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758C5-1C17-4A8F-9AA8-2F35B1CC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Resultados</a:t>
            </a: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C5878C8C-4FC6-AD50-1658-455EE67CB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0052524"/>
              </p:ext>
            </p:extLst>
          </p:nvPr>
        </p:nvGraphicFramePr>
        <p:xfrm>
          <a:off x="193573" y="2893722"/>
          <a:ext cx="5029200" cy="3588385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374209907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502216083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73432704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1857765044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89214327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67945" marR="0" algn="ctr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</a:rPr>
                        <a:t>u</a:t>
                      </a:r>
                      <a:r>
                        <a:rPr lang="en-US" sz="1200" spc="5" dirty="0">
                          <a:solidFill>
                            <a:schemeClr val="bg1"/>
                          </a:solidFill>
                          <a:effectLst/>
                        </a:rPr>
                        <a:t>ste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s-CO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algn="ctr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</a:rPr>
                        <a:t>u</a:t>
                      </a:r>
                      <a:r>
                        <a:rPr lang="en-US" sz="1200" spc="5">
                          <a:solidFill>
                            <a:schemeClr val="bg1"/>
                          </a:solidFill>
                          <a:effectLst/>
                        </a:rPr>
                        <a:t>ste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s-CO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67945" marR="0" algn="ctr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</a:rPr>
                        <a:t>u</a:t>
                      </a:r>
                      <a:r>
                        <a:rPr lang="en-US" sz="1200" spc="5">
                          <a:solidFill>
                            <a:schemeClr val="bg1"/>
                          </a:solidFill>
                          <a:effectLst/>
                        </a:rPr>
                        <a:t>ste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s-CO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65405" marR="0" algn="ctr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</a:rPr>
                        <a:t>u</a:t>
                      </a:r>
                      <a:r>
                        <a:rPr lang="en-US" sz="1200" spc="5">
                          <a:solidFill>
                            <a:schemeClr val="bg1"/>
                          </a:solidFill>
                          <a:effectLst/>
                        </a:rPr>
                        <a:t>ste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r>
                        <a:rPr lang="en-US" sz="1200" spc="-1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s-CO" sz="12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65405" marR="0" algn="ctr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Cl</a:t>
                      </a: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</a:rPr>
                        <a:t>u</a:t>
                      </a:r>
                      <a:r>
                        <a:rPr lang="en-US" sz="1200" spc="5" dirty="0">
                          <a:solidFill>
                            <a:schemeClr val="bg1"/>
                          </a:solidFill>
                          <a:effectLst/>
                        </a:rPr>
                        <a:t>ste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r>
                        <a:rPr lang="en-US" sz="1200" spc="-1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s-CO" sz="12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274712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10350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go</a:t>
                      </a:r>
                      <a:r>
                        <a:rPr lang="en-US" sz="1200" spc="-15">
                          <a:effectLst/>
                        </a:rPr>
                        <a:t>b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5">
                          <a:effectLst/>
                        </a:rPr>
                        <a:t>er</a:t>
                      </a:r>
                      <a:r>
                        <a:rPr lang="en-US" sz="1200" spc="-15">
                          <a:effectLst/>
                        </a:rPr>
                        <a:t>n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US" sz="1200" spc="5" dirty="0">
                          <a:effectLst/>
                        </a:rPr>
                        <a:t>o</a:t>
                      </a:r>
                      <a:r>
                        <a:rPr lang="en-US" sz="1200" dirty="0">
                          <a:effectLst/>
                        </a:rPr>
                        <a:t>m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 spc="15">
                          <a:effectLst/>
                        </a:rPr>
                        <a:t>l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b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gu</a:t>
                      </a:r>
                      <a:r>
                        <a:rPr lang="en-US" sz="1200">
                          <a:effectLst/>
                        </a:rPr>
                        <a:t>st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vo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bogo</a:t>
                      </a:r>
                      <a:r>
                        <a:rPr lang="en-US" sz="1200">
                          <a:effectLst/>
                        </a:rPr>
                        <a:t>tá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32540715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po</a:t>
                      </a:r>
                      <a:r>
                        <a:rPr lang="en-US" sz="1200" spc="15">
                          <a:effectLst/>
                        </a:rPr>
                        <a:t>l</a:t>
                      </a:r>
                      <a:r>
                        <a:rPr lang="en-US" sz="1200" spc="-20">
                          <a:effectLst/>
                        </a:rPr>
                        <a:t>í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20">
                          <a:effectLst/>
                        </a:rPr>
                        <a:t>i</a:t>
                      </a:r>
                      <a:r>
                        <a:rPr lang="en-US" sz="1200" spc="-20">
                          <a:effectLst/>
                        </a:rPr>
                        <a:t>c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-20">
                          <a:effectLst/>
                        </a:rPr>
                        <a:t>w</a:t>
                      </a:r>
                      <a:r>
                        <a:rPr lang="en-US" sz="1200" spc="5">
                          <a:effectLst/>
                        </a:rPr>
                        <a:t>ee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and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hoy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-20">
                          <a:effectLst/>
                        </a:rPr>
                        <a:t>w</a:t>
                      </a:r>
                      <a:r>
                        <a:rPr lang="en-US" sz="1200" spc="5">
                          <a:effectLst/>
                        </a:rPr>
                        <a:t>ee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406805967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 spc="15">
                          <a:effectLst/>
                        </a:rPr>
                        <a:t>l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b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u</a:t>
                      </a:r>
                      <a:r>
                        <a:rPr lang="en-US" sz="1200" spc="-15">
                          <a:effectLst/>
                        </a:rPr>
                        <a:t>r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5">
                          <a:effectLst/>
                        </a:rPr>
                        <a:t>b</a:t>
                      </a:r>
                      <a:r>
                        <a:rPr lang="en-US" sz="1200">
                          <a:effectLst/>
                        </a:rPr>
                        <a:t>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 dirty="0" err="1">
                          <a:effectLst/>
                        </a:rPr>
                        <a:t>hu</a:t>
                      </a:r>
                      <a:r>
                        <a:rPr lang="en-US" sz="1200" spc="-35" dirty="0" err="1">
                          <a:effectLst/>
                        </a:rPr>
                        <a:t>m</a:t>
                      </a:r>
                      <a:r>
                        <a:rPr lang="en-US" sz="1200" spc="5" dirty="0" err="1">
                          <a:effectLst/>
                        </a:rPr>
                        <a:t>an</a:t>
                      </a:r>
                      <a:r>
                        <a:rPr lang="en-US" sz="1200" dirty="0" err="1">
                          <a:effectLst/>
                        </a:rPr>
                        <a:t>a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m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5">
                          <a:effectLst/>
                        </a:rPr>
                        <a:t>h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8212838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 spc="15">
                          <a:effectLst/>
                        </a:rPr>
                        <a:t>l</a:t>
                      </a:r>
                      <a:r>
                        <a:rPr lang="en-US" sz="1200" spc="-15">
                          <a:effectLst/>
                        </a:rPr>
                        <a:t>u</a:t>
                      </a:r>
                      <a:r>
                        <a:rPr lang="en-US" sz="1200">
                          <a:effectLst/>
                        </a:rPr>
                        <a:t>d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re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5">
                          <a:effectLst/>
                        </a:rPr>
                        <a:t>pue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-20">
                          <a:effectLst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 dirty="0">
                          <a:effectLst/>
                        </a:rPr>
                        <a:t>a</a:t>
                      </a:r>
                      <a:r>
                        <a:rPr lang="en-US" sz="1200" spc="-35" dirty="0">
                          <a:effectLst/>
                        </a:rPr>
                        <a:t>m</a:t>
                      </a:r>
                      <a:r>
                        <a:rPr lang="en-US" sz="1200" spc="5" dirty="0">
                          <a:effectLst/>
                        </a:rPr>
                        <a:t>o</a:t>
                      </a:r>
                      <a:r>
                        <a:rPr lang="en-US" sz="1200" dirty="0">
                          <a:effectLst/>
                        </a:rPr>
                        <a:t>r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pe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10">
                          <a:effectLst/>
                        </a:rPr>
                        <a:t>r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5">
                          <a:effectLst/>
                        </a:rPr>
                        <a:t>hrea</a:t>
                      </a:r>
                      <a:r>
                        <a:rPr lang="en-US" sz="1200">
                          <a:effectLst/>
                        </a:rPr>
                        <a:t>d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04022687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debe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pa</a:t>
                      </a:r>
                      <a:r>
                        <a:rPr lang="en-US" sz="1200">
                          <a:effectLst/>
                        </a:rPr>
                        <a:t>ís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s</a:t>
                      </a:r>
                      <a:r>
                        <a:rPr lang="en-US" sz="1200" spc="5" dirty="0" err="1">
                          <a:effectLst/>
                        </a:rPr>
                        <a:t>eg</a:t>
                      </a:r>
                      <a:r>
                        <a:rPr lang="en-US" sz="1200" spc="-15" dirty="0" err="1">
                          <a:effectLst/>
                        </a:rPr>
                        <a:t>u</a:t>
                      </a:r>
                      <a:r>
                        <a:rPr lang="en-US" sz="1200" spc="15" dirty="0" err="1">
                          <a:effectLst/>
                        </a:rPr>
                        <a:t>i</a:t>
                      </a:r>
                      <a:r>
                        <a:rPr lang="en-US" sz="1200" spc="-35" dirty="0" err="1">
                          <a:effectLst/>
                        </a:rPr>
                        <a:t>m</a:t>
                      </a:r>
                      <a:r>
                        <a:rPr lang="en-US" sz="1200" spc="5" dirty="0" err="1">
                          <a:effectLst/>
                        </a:rPr>
                        <a:t>o</a:t>
                      </a:r>
                      <a:r>
                        <a:rPr lang="en-US" sz="1200" dirty="0" err="1">
                          <a:effectLst/>
                        </a:rPr>
                        <a:t>s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vo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5">
                          <a:effectLst/>
                        </a:rPr>
                        <a:t>ho</a:t>
                      </a:r>
                      <a:r>
                        <a:rPr lang="en-US" sz="1200">
                          <a:effectLst/>
                        </a:rPr>
                        <a:t>w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259122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hoy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pa</a:t>
                      </a:r>
                      <a:r>
                        <a:rPr lang="en-US" sz="1200">
                          <a:effectLst/>
                        </a:rPr>
                        <a:t>ís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eboo</a:t>
                      </a:r>
                      <a:r>
                        <a:rPr lang="en-US" sz="1200">
                          <a:effectLst/>
                        </a:rPr>
                        <a:t>k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quo</a:t>
                      </a:r>
                      <a:r>
                        <a:rPr lang="en-US" sz="1200">
                          <a:effectLst/>
                        </a:rPr>
                        <a:t>te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4153038024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-1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l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j</a:t>
                      </a:r>
                      <a:r>
                        <a:rPr lang="en-US" sz="1200" spc="5">
                          <a:effectLst/>
                        </a:rPr>
                        <a:t>u</a:t>
                      </a:r>
                      <a:r>
                        <a:rPr lang="en-US" sz="1200">
                          <a:effectLst/>
                        </a:rPr>
                        <a:t>st</a:t>
                      </a:r>
                      <a:r>
                        <a:rPr lang="en-US" sz="1200" spc="20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t</a:t>
                      </a:r>
                      <a:r>
                        <a:rPr lang="en-US" sz="1200" spc="10" dirty="0" err="1">
                          <a:effectLst/>
                        </a:rPr>
                        <a:t>r</a:t>
                      </a:r>
                      <a:r>
                        <a:rPr lang="en-US" sz="1200" spc="5" dirty="0" err="1">
                          <a:effectLst/>
                        </a:rPr>
                        <a:t>aba</a:t>
                      </a:r>
                      <a:r>
                        <a:rPr lang="en-US" sz="1200" spc="-20" dirty="0" err="1">
                          <a:effectLst/>
                        </a:rPr>
                        <a:t>j</a:t>
                      </a:r>
                      <a:r>
                        <a:rPr lang="en-US" sz="1200" spc="5" dirty="0" err="1">
                          <a:effectLst/>
                        </a:rPr>
                        <a:t>and</a:t>
                      </a:r>
                      <a:r>
                        <a:rPr lang="en-US" sz="1200" dirty="0" err="1">
                          <a:effectLst/>
                        </a:rPr>
                        <a:t>o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 spc="15">
                          <a:effectLst/>
                        </a:rPr>
                        <a:t>l</a:t>
                      </a:r>
                      <a:r>
                        <a:rPr lang="en-US" sz="1200" spc="5">
                          <a:effectLst/>
                        </a:rPr>
                        <a:t>u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n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po</a:t>
                      </a:r>
                      <a:r>
                        <a:rPr lang="en-US" sz="1200">
                          <a:effectLst/>
                        </a:rPr>
                        <a:t>l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-20">
                          <a:effectLst/>
                        </a:rPr>
                        <a:t>í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828218351"/>
                  </a:ext>
                </a:extLst>
              </a:tr>
              <a:tr h="191135">
                <a:tc>
                  <a:txBody>
                    <a:bodyPr/>
                    <a:lstStyle/>
                    <a:p>
                      <a:pPr marL="10350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5">
                          <a:effectLst/>
                        </a:rPr>
                        <a:t>e</a:t>
                      </a:r>
                      <a:r>
                        <a:rPr lang="en-US" sz="1200">
                          <a:effectLst/>
                        </a:rPr>
                        <a:t>r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-1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r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hoy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5">
                          <a:effectLst/>
                        </a:rPr>
                        <a:t>n</a:t>
                      </a:r>
                      <a:r>
                        <a:rPr lang="en-US" sz="1200" spc="-15">
                          <a:effectLst/>
                        </a:rPr>
                        <a:t>g</a:t>
                      </a:r>
                      <a:r>
                        <a:rPr lang="en-US" sz="1200" spc="5">
                          <a:effectLst/>
                        </a:rPr>
                        <a:t>e</a:t>
                      </a:r>
                      <a:r>
                        <a:rPr lang="en-US" sz="1200" spc="-15">
                          <a:effectLst/>
                        </a:rPr>
                        <a:t>n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5">
                          <a:effectLst/>
                        </a:rPr>
                        <a:t>er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15">
                          <a:effectLst/>
                        </a:rPr>
                        <a:t>l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 spc="-15">
                          <a:effectLst/>
                        </a:rPr>
                        <a:t>u</a:t>
                      </a:r>
                      <a:r>
                        <a:rPr lang="en-US" sz="1200" spc="5">
                          <a:effectLst/>
                        </a:rPr>
                        <a:t>d</a:t>
                      </a:r>
                      <a:r>
                        <a:rPr lang="en-US" sz="1200">
                          <a:effectLst/>
                        </a:rPr>
                        <a:t>ia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809961966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duque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pre</a:t>
                      </a:r>
                      <a:r>
                        <a:rPr lang="en-US" sz="1200" spc="-20">
                          <a:effectLst/>
                        </a:rPr>
                        <a:t>s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5">
                          <a:effectLst/>
                        </a:rPr>
                        <a:t>den</a:t>
                      </a:r>
                      <a:r>
                        <a:rPr lang="en-US" sz="1200" spc="-20">
                          <a:effectLst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 dirty="0" err="1">
                          <a:effectLst/>
                        </a:rPr>
                        <a:t>de</a:t>
                      </a:r>
                      <a:r>
                        <a:rPr lang="en-US" sz="1200" spc="-35" dirty="0" err="1">
                          <a:effectLst/>
                        </a:rPr>
                        <a:t>m</a:t>
                      </a:r>
                      <a:r>
                        <a:rPr lang="en-US" sz="1200" spc="5" dirty="0" err="1">
                          <a:effectLst/>
                        </a:rPr>
                        <a:t>o</a:t>
                      </a:r>
                      <a:r>
                        <a:rPr lang="en-US" sz="1200" dirty="0" err="1">
                          <a:effectLst/>
                        </a:rPr>
                        <a:t>c</a:t>
                      </a:r>
                      <a:r>
                        <a:rPr lang="en-US" sz="1200" spc="5" dirty="0" err="1">
                          <a:effectLst/>
                        </a:rPr>
                        <a:t>rá</a:t>
                      </a:r>
                      <a:r>
                        <a:rPr lang="en-US" sz="1200" dirty="0" err="1">
                          <a:effectLst/>
                        </a:rPr>
                        <a:t>t</a:t>
                      </a:r>
                      <a:r>
                        <a:rPr lang="en-US" sz="1200" spc="20" dirty="0" err="1">
                          <a:effectLst/>
                        </a:rPr>
                        <a:t>i</a:t>
                      </a:r>
                      <a:r>
                        <a:rPr lang="en-US" sz="1200" dirty="0" err="1">
                          <a:effectLst/>
                        </a:rPr>
                        <a:t>co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hor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5">
                          <a:effectLst/>
                        </a:rPr>
                        <a:t>u</a:t>
                      </a:r>
                      <a:r>
                        <a:rPr lang="en-US" sz="1200" spc="-15">
                          <a:effectLst/>
                        </a:rPr>
                        <a:t>d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d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77937957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pa</a:t>
                      </a:r>
                      <a:r>
                        <a:rPr lang="en-US" sz="1200">
                          <a:effectLst/>
                        </a:rPr>
                        <a:t>ís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si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5">
                          <a:effectLst/>
                        </a:rPr>
                        <a:t>her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en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10">
                          <a:effectLst/>
                        </a:rPr>
                        <a:t>r</a:t>
                      </a:r>
                      <a:r>
                        <a:rPr lang="en-US" sz="1200" spc="5">
                          <a:effectLst/>
                        </a:rPr>
                        <a:t>e</a:t>
                      </a:r>
                      <a:r>
                        <a:rPr lang="en-US" sz="1200" spc="-20">
                          <a:effectLst/>
                        </a:rPr>
                        <a:t>v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sta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y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2607481660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v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d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5">
                          <a:effectLst/>
                        </a:rPr>
                        <a:t>e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an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</a:t>
                      </a:r>
                      <a:r>
                        <a:rPr lang="en-US" sz="1200" spc="5" dirty="0">
                          <a:effectLst/>
                        </a:rPr>
                        <a:t>h</a:t>
                      </a:r>
                      <a:r>
                        <a:rPr lang="en-US" sz="1200" dirty="0">
                          <a:effectLst/>
                        </a:rPr>
                        <a:t>e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 spc="15">
                          <a:effectLst/>
                        </a:rPr>
                        <a:t>l</a:t>
                      </a:r>
                      <a:r>
                        <a:rPr lang="en-US" sz="1200" spc="5">
                          <a:effectLst/>
                        </a:rPr>
                        <a:t>u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na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15">
                          <a:effectLst/>
                        </a:rPr>
                        <a:t>l</a:t>
                      </a:r>
                      <a:r>
                        <a:rPr lang="en-US" sz="1200" spc="5">
                          <a:effectLst/>
                        </a:rPr>
                        <a:t>ó</a:t>
                      </a:r>
                      <a:r>
                        <a:rPr lang="en-US" sz="1200" spc="-15">
                          <a:effectLst/>
                        </a:rPr>
                        <a:t>p</a:t>
                      </a:r>
                      <a:r>
                        <a:rPr lang="en-US" sz="1200" spc="5">
                          <a:effectLst/>
                        </a:rPr>
                        <a:t>e</a:t>
                      </a:r>
                      <a:r>
                        <a:rPr lang="en-US" sz="1200">
                          <a:effectLst/>
                        </a:rPr>
                        <a:t>z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503626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una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paz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ne</a:t>
                      </a: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e</a:t>
                      </a:r>
                      <a:r>
                        <a:rPr lang="en-US" sz="1200" spc="-20">
                          <a:effectLst/>
                        </a:rPr>
                        <a:t>s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c</a:t>
                      </a:r>
                      <a:r>
                        <a:rPr lang="en-US" sz="1200" spc="5" dirty="0" err="1">
                          <a:effectLst/>
                        </a:rPr>
                        <a:t>uar</a:t>
                      </a:r>
                      <a:r>
                        <a:rPr lang="en-US" sz="1200" dirty="0" err="1">
                          <a:effectLst/>
                        </a:rPr>
                        <a:t>to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 spc="15">
                          <a:effectLst/>
                        </a:rPr>
                        <a:t>l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b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606309224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-15">
                          <a:effectLst/>
                        </a:rPr>
                        <a:t>e</a:t>
                      </a:r>
                      <a:r>
                        <a:rPr lang="en-US" sz="1200" spc="5">
                          <a:effectLst/>
                        </a:rPr>
                        <a:t>da</a:t>
                      </a:r>
                      <a:r>
                        <a:rPr lang="en-US" sz="1200">
                          <a:effectLst/>
                        </a:rPr>
                        <a:t>d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j</a:t>
                      </a:r>
                      <a:r>
                        <a:rPr lang="en-US" sz="1200" spc="5">
                          <a:effectLst/>
                        </a:rPr>
                        <a:t>ua</a:t>
                      </a:r>
                      <a:r>
                        <a:rPr lang="en-US" sz="1200">
                          <a:effectLst/>
                        </a:rPr>
                        <a:t>n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-20">
                          <a:effectLst/>
                        </a:rPr>
                        <a:t>j</a:t>
                      </a:r>
                      <a:r>
                        <a:rPr lang="en-US" sz="1200" spc="5">
                          <a:effectLst/>
                        </a:rPr>
                        <a:t>ó</a:t>
                      </a:r>
                      <a:r>
                        <a:rPr lang="en-US" sz="1200">
                          <a:effectLst/>
                        </a:rPr>
                        <a:t>v</a:t>
                      </a:r>
                      <a:r>
                        <a:rPr lang="en-US" sz="1200" spc="5">
                          <a:effectLst/>
                        </a:rPr>
                        <a:t>ene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prog</a:t>
                      </a:r>
                      <a:r>
                        <a:rPr lang="en-US" sz="1200" spc="-15">
                          <a:effectLst/>
                        </a:rPr>
                        <a:t>r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5">
                          <a:effectLst/>
                        </a:rPr>
                        <a:t>e</a:t>
                      </a:r>
                      <a:r>
                        <a:rPr lang="en-US" sz="1200">
                          <a:effectLst/>
                        </a:rPr>
                        <a:t>p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741005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-20">
                          <a:effectLst/>
                        </a:rPr>
                        <a:t>w</a:t>
                      </a:r>
                      <a:r>
                        <a:rPr lang="en-US" sz="1200" spc="5">
                          <a:effectLst/>
                        </a:rPr>
                        <a:t>ee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 spc="15">
                          <a:effectLst/>
                        </a:rPr>
                        <a:t>l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b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10">
                          <a:effectLst/>
                        </a:rPr>
                        <a:t>r</a:t>
                      </a:r>
                      <a:r>
                        <a:rPr lang="en-US" sz="1200" spc="5">
                          <a:effectLst/>
                        </a:rPr>
                        <a:t>aba</a:t>
                      </a:r>
                      <a:r>
                        <a:rPr lang="en-US" sz="1200" spc="-20">
                          <a:effectLst/>
                        </a:rPr>
                        <a:t>j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r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c</a:t>
                      </a:r>
                      <a:r>
                        <a:rPr lang="en-US" sz="1200" spc="5" dirty="0" err="1">
                          <a:effectLst/>
                        </a:rPr>
                        <a:t>uar</a:t>
                      </a:r>
                      <a:r>
                        <a:rPr lang="en-US" sz="1200" dirty="0" err="1">
                          <a:effectLst/>
                        </a:rPr>
                        <a:t>t</a:t>
                      </a:r>
                      <a:r>
                        <a:rPr lang="en-US" sz="1200" spc="5" dirty="0" err="1">
                          <a:effectLst/>
                        </a:rPr>
                        <a:t>o</a:t>
                      </a:r>
                      <a:r>
                        <a:rPr lang="en-US" sz="1200" spc="-15" dirty="0" err="1">
                          <a:effectLst/>
                        </a:rPr>
                        <a:t>d</a:t>
                      </a:r>
                      <a:r>
                        <a:rPr lang="en-US" sz="1200" spc="5" dirty="0" err="1">
                          <a:effectLst/>
                        </a:rPr>
                        <a:t>ehor</a:t>
                      </a:r>
                      <a:r>
                        <a:rPr lang="en-US" sz="1200" dirty="0" err="1">
                          <a:effectLst/>
                        </a:rPr>
                        <a:t>a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e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d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9375599"/>
                  </a:ext>
                </a:extLst>
              </a:tr>
              <a:tr h="188595">
                <a:tc>
                  <a:txBody>
                    <a:bodyPr/>
                    <a:lstStyle/>
                    <a:p>
                      <a:pPr marL="10350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un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5">
                          <a:effectLst/>
                        </a:rPr>
                        <a:t>e</a:t>
                      </a:r>
                      <a:r>
                        <a:rPr lang="en-US" sz="1200">
                          <a:effectLst/>
                        </a:rPr>
                        <a:t>r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-20">
                          <a:effectLst/>
                        </a:rPr>
                        <a:t>w</a:t>
                      </a:r>
                      <a:r>
                        <a:rPr lang="en-US" sz="1200" spc="5">
                          <a:effectLst/>
                        </a:rPr>
                        <a:t>ee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 spc="5" dirty="0" err="1">
                          <a:effectLst/>
                        </a:rPr>
                        <a:t>rod</a:t>
                      </a:r>
                      <a:r>
                        <a:rPr lang="en-US" sz="1200" spc="-15" dirty="0" err="1">
                          <a:effectLst/>
                        </a:rPr>
                        <a:t>o</a:t>
                      </a:r>
                      <a:r>
                        <a:rPr lang="en-US" sz="1200" spc="15" dirty="0" err="1">
                          <a:effectLst/>
                        </a:rPr>
                        <a:t>l</a:t>
                      </a:r>
                      <a:r>
                        <a:rPr lang="en-US" sz="1200" dirty="0" err="1">
                          <a:effectLst/>
                        </a:rPr>
                        <a:t>fo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60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hoy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77813018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b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</a:t>
                      </a:r>
                      <a:r>
                        <a:rPr lang="en-US" sz="1200" spc="5">
                          <a:effectLst/>
                        </a:rPr>
                        <a:t>ar</a:t>
                      </a:r>
                      <a:r>
                        <a:rPr lang="en-US" sz="1200">
                          <a:effectLst/>
                        </a:rPr>
                        <a:t>c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d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-20">
                          <a:effectLst/>
                        </a:rPr>
                        <a:t>t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5">
                          <a:effectLst/>
                        </a:rPr>
                        <a:t>n</a:t>
                      </a:r>
                      <a:r>
                        <a:rPr lang="en-US" sz="1200" spc="-20">
                          <a:effectLst/>
                        </a:rPr>
                        <a:t>t</a:t>
                      </a:r>
                      <a:r>
                        <a:rPr lang="en-US" sz="1200">
                          <a:effectLst/>
                        </a:rPr>
                        <a:t>a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y</a:t>
                      </a:r>
                      <a:r>
                        <a:rPr lang="en-US" sz="1200" spc="5">
                          <a:effectLst/>
                        </a:rPr>
                        <a:t>ou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5">
                          <a:effectLst/>
                        </a:rPr>
                        <a:t>ub</a:t>
                      </a:r>
                      <a:r>
                        <a:rPr lang="en-US" sz="1200">
                          <a:effectLst/>
                        </a:rPr>
                        <a:t>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5">
                          <a:effectLst/>
                        </a:rPr>
                        <a:t>e</a:t>
                      </a:r>
                      <a:r>
                        <a:rPr lang="en-US" sz="1200">
                          <a:effectLst/>
                        </a:rPr>
                        <a:t>w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509743443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 spc="15">
                          <a:effectLst/>
                        </a:rPr>
                        <a:t>l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5">
                          <a:effectLst/>
                        </a:rPr>
                        <a:t>e</a:t>
                      </a:r>
                      <a:r>
                        <a:rPr lang="en-US" sz="1200" spc="-35">
                          <a:effectLst/>
                        </a:rPr>
                        <a:t>m</a:t>
                      </a:r>
                      <a:r>
                        <a:rPr lang="en-US" sz="1200" spc="5">
                          <a:effectLst/>
                        </a:rPr>
                        <a:t>pr</a:t>
                      </a:r>
                      <a:r>
                        <a:rPr lang="en-US" sz="1200">
                          <a:effectLst/>
                        </a:rPr>
                        <a:t>e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o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5">
                          <a:effectLst/>
                        </a:rPr>
                        <a:t>her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r>
                        <a:rPr lang="en-US" sz="1200" spc="-15">
                          <a:effectLst/>
                        </a:rPr>
                        <a:t>g</a:t>
                      </a:r>
                      <a:r>
                        <a:rPr lang="en-US" sz="1200" spc="5">
                          <a:effectLst/>
                        </a:rPr>
                        <a:t>ra</a:t>
                      </a:r>
                      <a:r>
                        <a:rPr lang="en-US" sz="1200" spc="-20">
                          <a:effectLst/>
                        </a:rPr>
                        <a:t>c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 dirty="0" err="1">
                          <a:effectLst/>
                        </a:rPr>
                        <a:t>p</a:t>
                      </a:r>
                      <a:r>
                        <a:rPr lang="en-US" sz="1200" dirty="0" err="1">
                          <a:effectLst/>
                        </a:rPr>
                        <a:t>scp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15" dirty="0">
                          <a:effectLst/>
                        </a:rPr>
                        <a:t>i</a:t>
                      </a:r>
                      <a:r>
                        <a:rPr lang="en-US" sz="1200" spc="5" dirty="0">
                          <a:effectLst/>
                        </a:rPr>
                        <a:t>n</a:t>
                      </a:r>
                      <a:r>
                        <a:rPr lang="en-US" sz="1200" spc="-20" dirty="0">
                          <a:effectLst/>
                        </a:rPr>
                        <a:t>c</a:t>
                      </a:r>
                      <a:r>
                        <a:rPr lang="en-US" sz="1200" spc="15" dirty="0">
                          <a:effectLst/>
                        </a:rPr>
                        <a:t>l</a:t>
                      </a:r>
                      <a:r>
                        <a:rPr lang="en-US" sz="1200" spc="5" dirty="0">
                          <a:effectLst/>
                        </a:rPr>
                        <a:t>u</a:t>
                      </a:r>
                      <a:r>
                        <a:rPr lang="en-US" sz="1200" spc="-15" dirty="0">
                          <a:effectLst/>
                        </a:rPr>
                        <a:t>d</a:t>
                      </a:r>
                      <a:r>
                        <a:rPr lang="en-US" sz="1200" spc="5" dirty="0">
                          <a:effectLst/>
                        </a:rPr>
                        <a:t>e</a:t>
                      </a:r>
                      <a:r>
                        <a:rPr lang="en-US" sz="1200" dirty="0">
                          <a:effectLst/>
                        </a:rPr>
                        <a:t>s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91590167"/>
                  </a:ext>
                </a:extLst>
              </a:tr>
              <a:tr h="187960"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 dirty="0" err="1">
                          <a:effectLst/>
                        </a:rPr>
                        <a:t>puede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spc="5">
                          <a:effectLst/>
                        </a:rPr>
                        <a:t>gra</a:t>
                      </a:r>
                      <a:r>
                        <a:rPr lang="en-US" sz="1200" spc="-20">
                          <a:effectLst/>
                        </a:rPr>
                        <a:t>c</a:t>
                      </a:r>
                      <a:r>
                        <a:rPr lang="en-US" sz="1200" spc="15">
                          <a:effectLst/>
                        </a:rPr>
                        <a:t>i</a:t>
                      </a:r>
                      <a:r>
                        <a:rPr lang="en-US" sz="1200" spc="5">
                          <a:effectLst/>
                        </a:rPr>
                        <a:t>a</a:t>
                      </a:r>
                      <a:r>
                        <a:rPr lang="en-US" sz="1200">
                          <a:effectLst/>
                        </a:rPr>
                        <a:t>s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350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</a:t>
                      </a:r>
                      <a:r>
                        <a:rPr lang="en-US" sz="1200" spc="5">
                          <a:effectLst/>
                        </a:rPr>
                        <a:t>en</a:t>
                      </a:r>
                      <a:r>
                        <a:rPr lang="en-US" sz="1200">
                          <a:effectLst/>
                        </a:rPr>
                        <a:t>t</a:t>
                      </a:r>
                      <a:r>
                        <a:rPr lang="en-US" sz="1200" spc="10">
                          <a:effectLst/>
                        </a:rPr>
                        <a:t>r</a:t>
                      </a:r>
                      <a:r>
                        <a:rPr lang="en-US" sz="1200">
                          <a:effectLst/>
                        </a:rPr>
                        <a:t>o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tv</a:t>
                      </a:r>
                      <a:endParaRPr lang="es-CO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00965" marR="0">
                        <a:spcBef>
                          <a:spcPts val="15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</a:t>
                      </a:r>
                      <a:r>
                        <a:rPr lang="en-US" sz="1200" spc="5" dirty="0">
                          <a:effectLst/>
                        </a:rPr>
                        <a:t>on</a:t>
                      </a:r>
                      <a:r>
                        <a:rPr lang="en-US" sz="1200" dirty="0">
                          <a:effectLst/>
                        </a:rPr>
                        <a:t>t</a:t>
                      </a:r>
                      <a:r>
                        <a:rPr lang="en-US" sz="1200" spc="5" dirty="0">
                          <a:effectLst/>
                        </a:rPr>
                        <a:t>en</a:t>
                      </a:r>
                      <a:r>
                        <a:rPr lang="en-US" sz="1200" dirty="0">
                          <a:effectLst/>
                        </a:rPr>
                        <a:t>t</a:t>
                      </a:r>
                      <a:endParaRPr lang="es-CO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353986002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B80B379B-B130-A96A-4E16-EEFA00F6B01E}"/>
              </a:ext>
            </a:extLst>
          </p:cNvPr>
          <p:cNvSpPr txBox="1"/>
          <p:nvPr/>
        </p:nvSpPr>
        <p:spPr>
          <a:xfrm>
            <a:off x="193573" y="2471495"/>
            <a:ext cx="5014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Clúster Modelo K-medias</a:t>
            </a:r>
          </a:p>
        </p:txBody>
      </p:sp>
      <p:pic>
        <p:nvPicPr>
          <p:cNvPr id="8" name="Gráfico 7" descr="Cerrar con relleno sólido">
            <a:extLst>
              <a:ext uri="{FF2B5EF4-FFF2-40B4-BE49-F238E27FC236}">
                <a16:creationId xmlns:a16="http://schemas.microsoft.com/office/drawing/2014/main" id="{3C73E476-7A4A-E63C-CA1E-9BA3599DB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675" y="2311253"/>
            <a:ext cx="646332" cy="646332"/>
          </a:xfrm>
          <a:prstGeom prst="rect">
            <a:avLst/>
          </a:prstGeom>
        </p:spPr>
      </p:pic>
      <p:graphicFrame>
        <p:nvGraphicFramePr>
          <p:cNvPr id="12" name="Tabla 11">
            <a:extLst>
              <a:ext uri="{FF2B5EF4-FFF2-40B4-BE49-F238E27FC236}">
                <a16:creationId xmlns:a16="http://schemas.microsoft.com/office/drawing/2014/main" id="{67D3B3D4-601B-786A-265B-FBD02008FA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35039"/>
              </p:ext>
            </p:extLst>
          </p:nvPr>
        </p:nvGraphicFramePr>
        <p:xfrm>
          <a:off x="5971627" y="2331720"/>
          <a:ext cx="5582920" cy="2194560"/>
        </p:xfrm>
        <a:graphic>
          <a:graphicData uri="http://schemas.openxmlformats.org/drawingml/2006/table">
            <a:tbl>
              <a:tblPr firstRow="1" firstCol="1" lastCol="1" bandCol="1">
                <a:tableStyleId>{5C22544A-7EE6-4342-B048-85BDC9FD1C3A}</a:tableStyleId>
              </a:tblPr>
              <a:tblGrid>
                <a:gridCol w="1774825">
                  <a:extLst>
                    <a:ext uri="{9D8B030D-6E8A-4147-A177-3AD203B41FA5}">
                      <a16:colId xmlns:a16="http://schemas.microsoft.com/office/drawing/2014/main" val="930510411"/>
                    </a:ext>
                  </a:extLst>
                </a:gridCol>
                <a:gridCol w="939800">
                  <a:extLst>
                    <a:ext uri="{9D8B030D-6E8A-4147-A177-3AD203B41FA5}">
                      <a16:colId xmlns:a16="http://schemas.microsoft.com/office/drawing/2014/main" val="1460201430"/>
                    </a:ext>
                  </a:extLst>
                </a:gridCol>
                <a:gridCol w="713740">
                  <a:extLst>
                    <a:ext uri="{9D8B030D-6E8A-4147-A177-3AD203B41FA5}">
                      <a16:colId xmlns:a16="http://schemas.microsoft.com/office/drawing/2014/main" val="3851199856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125272204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1188523765"/>
                    </a:ext>
                  </a:extLst>
                </a:gridCol>
                <a:gridCol w="610235">
                  <a:extLst>
                    <a:ext uri="{9D8B030D-6E8A-4147-A177-3AD203B41FA5}">
                      <a16:colId xmlns:a16="http://schemas.microsoft.com/office/drawing/2014/main" val="3566778705"/>
                    </a:ext>
                  </a:extLst>
                </a:gridCol>
              </a:tblGrid>
              <a:tr h="195580">
                <a:tc rowSpan="2" gridSpan="2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dirty="0">
                          <a:effectLst/>
                        </a:rPr>
                        <a:t> 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535940" marR="0"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-5" noProof="0" dirty="0">
                          <a:solidFill>
                            <a:schemeClr val="bg1"/>
                          </a:solidFill>
                          <a:effectLst/>
                        </a:rPr>
                        <a:t>V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s-CO" sz="1200" b="0" spc="5" noProof="0" dirty="0">
                          <a:solidFill>
                            <a:schemeClr val="bg1"/>
                          </a:solidFill>
                          <a:effectLst/>
                        </a:rPr>
                        <a:t>l</a:t>
                      </a:r>
                      <a:r>
                        <a:rPr lang="es-CO" sz="1200" b="0" spc="-20" noProof="0" dirty="0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s-CO" sz="1200" b="0" spc="5" noProof="0" dirty="0">
                          <a:solidFill>
                            <a:schemeClr val="bg1"/>
                          </a:solidFill>
                          <a:effectLst/>
                        </a:rPr>
                        <a:t>re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lang="es-CO" sz="1200" b="0" spc="-5" noProof="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s-CO" sz="1200" b="0" spc="5" noProof="0" dirty="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t</a:t>
                      </a:r>
                      <a:r>
                        <a:rPr lang="es-CO" sz="1200" b="0" spc="-5" noProof="0" dirty="0">
                          <a:solidFill>
                            <a:schemeClr val="bg1"/>
                          </a:solidFill>
                          <a:effectLst/>
                        </a:rPr>
                        <a:t>u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r>
                        <a:rPr lang="es-CO" sz="1200" b="0" spc="5" noProof="0" dirty="0">
                          <a:solidFill>
                            <a:schemeClr val="bg1"/>
                          </a:solidFill>
                          <a:effectLst/>
                        </a:rPr>
                        <a:t>le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endParaRPr lang="es-CO" sz="1000" b="0" noProof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0600936"/>
                  </a:ext>
                </a:extLst>
              </a:tr>
              <a:tr h="226060">
                <a:tc gridSpan="2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5405" marR="0"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-5" noProof="0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es-CO" sz="1200" b="0" spc="5" noProof="0" dirty="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r>
                        <a:rPr lang="es-CO" sz="1200" b="0" spc="-5" noProof="0" dirty="0">
                          <a:solidFill>
                            <a:schemeClr val="bg1"/>
                          </a:solidFill>
                          <a:effectLst/>
                        </a:rPr>
                        <a:t>u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t</a:t>
                      </a:r>
                      <a:r>
                        <a:rPr lang="es-CO" sz="1200" b="0" spc="5" noProof="0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r>
                        <a:rPr lang="es-CO" sz="1200" b="0" spc="-20" noProof="0" dirty="0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endParaRPr lang="es-CO" sz="1000" b="0" noProof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65405" marR="0"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5" noProof="0" dirty="0">
                          <a:solidFill>
                            <a:schemeClr val="bg1"/>
                          </a:solidFill>
                          <a:effectLst/>
                        </a:rPr>
                        <a:t>P</a:t>
                      </a:r>
                      <a:r>
                        <a:rPr lang="es-CO" sz="1200" b="0" spc="-20" noProof="0" dirty="0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s-CO" sz="1200" b="0" spc="-5" noProof="0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lang="es-CO" sz="1200" b="0" spc="5" noProof="0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t</a:t>
                      </a:r>
                      <a:r>
                        <a:rPr lang="es-CO" sz="1200" b="0" spc="5" noProof="0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vos</a:t>
                      </a:r>
                      <a:endParaRPr lang="es-CO" sz="1000" b="0" noProof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65405" marR="0"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-5" noProof="0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es-CO" sz="1200" b="0" spc="5" noProof="0" dirty="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gat</a:t>
                      </a:r>
                      <a:r>
                        <a:rPr lang="es-CO" sz="1200" b="0" spc="5" noProof="0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v</a:t>
                      </a:r>
                      <a:r>
                        <a:rPr lang="es-CO" sz="1200" b="0" spc="-20" noProof="0" dirty="0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s-CO" sz="1200" b="0" noProof="0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endParaRPr lang="es-CO" sz="1000" b="0" noProof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126365" marR="0">
                        <a:spcBef>
                          <a:spcPts val="34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r>
                        <a:rPr lang="en-US" sz="1200" b="1" spc="-2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tal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1903392"/>
                  </a:ext>
                </a:extLst>
              </a:tr>
              <a:tr h="198120">
                <a:tc rowSpan="3"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600" b="0" dirty="0">
                          <a:effectLst/>
                        </a:rPr>
                        <a:t> </a:t>
                      </a:r>
                      <a:endParaRPr lang="es-CO" sz="1000" b="0" dirty="0">
                        <a:effectLst/>
                      </a:endParaRPr>
                    </a:p>
                    <a:p>
                      <a:pPr marL="0" marR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 </a:t>
                      </a:r>
                      <a:endParaRPr lang="es-CO" sz="1000" b="0" dirty="0">
                        <a:effectLst/>
                      </a:endParaRPr>
                    </a:p>
                    <a:p>
                      <a:pPr marL="45339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-5" dirty="0" err="1">
                          <a:effectLst/>
                        </a:rPr>
                        <a:t>R</a:t>
                      </a:r>
                      <a:r>
                        <a:rPr lang="en-US" sz="1200" b="0" spc="-20" dirty="0" err="1">
                          <a:effectLst/>
                        </a:rPr>
                        <a:t>o</a:t>
                      </a:r>
                      <a:r>
                        <a:rPr lang="en-US" sz="1200" b="0" dirty="0" err="1">
                          <a:effectLst/>
                        </a:rPr>
                        <a:t>B</a:t>
                      </a:r>
                      <a:r>
                        <a:rPr lang="en-US" sz="1200" b="0" spc="20" dirty="0" err="1">
                          <a:effectLst/>
                        </a:rPr>
                        <a:t>E</a:t>
                      </a:r>
                      <a:r>
                        <a:rPr lang="en-US" sz="1200" b="0" spc="-5" dirty="0" err="1">
                          <a:effectLst/>
                        </a:rPr>
                        <a:t>R</a:t>
                      </a:r>
                      <a:r>
                        <a:rPr lang="en-US" sz="1200" b="0" dirty="0" err="1">
                          <a:effectLst/>
                        </a:rPr>
                        <a:t>T</a:t>
                      </a:r>
                      <a:r>
                        <a:rPr lang="en-US" sz="1200" b="0" spc="-5" dirty="0" err="1">
                          <a:effectLst/>
                        </a:rPr>
                        <a:t>u</a:t>
                      </a:r>
                      <a:r>
                        <a:rPr lang="en-US" sz="1200" b="0" spc="5" dirty="0" err="1">
                          <a:effectLst/>
                        </a:rPr>
                        <a:t>i</a:t>
                      </a:r>
                      <a:r>
                        <a:rPr lang="en-US" sz="1200" b="0" spc="20" dirty="0" err="1">
                          <a:effectLst/>
                        </a:rPr>
                        <a:t>t</a:t>
                      </a:r>
                      <a:r>
                        <a:rPr lang="en-US" sz="1200" b="0" dirty="0" err="1">
                          <a:effectLst/>
                        </a:rPr>
                        <a:t>o</a:t>
                      </a:r>
                      <a:endParaRPr lang="es-CO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65405" marR="0">
                        <a:spcBef>
                          <a:spcPts val="65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-5" noProof="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s-CO" sz="1200" b="0" spc="-5" noProof="0" dirty="0">
                          <a:solidFill>
                            <a:schemeClr val="tx1"/>
                          </a:solidFill>
                          <a:effectLst/>
                        </a:rPr>
                        <a:t>u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s-CO" sz="1200" b="0" spc="-20" noProof="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s-CO" sz="1000" b="0" noProof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1615" marR="224790" algn="ctr">
                        <a:spcBef>
                          <a:spcPts val="6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41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90195" marR="292735" algn="ctr">
                        <a:spcBef>
                          <a:spcPts val="6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82575" algn="ctr">
                        <a:spcBef>
                          <a:spcPts val="6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s-CO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732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165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81551"/>
                  </a:ext>
                </a:extLst>
              </a:tr>
              <a:tr h="19558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5405" marR="0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s-CO" sz="1200" b="0" spc="-20" noProof="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s-CO" sz="1200" b="0" spc="-5" noProof="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vos</a:t>
                      </a:r>
                      <a:endParaRPr lang="es-CO" sz="1000" b="0" noProof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62890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95" marR="25463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51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0675" marR="320675" algn="ctr">
                        <a:spcBef>
                          <a:spcPts val="4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302486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5405" marR="0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-5" noProof="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gat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s-CO" sz="1200" b="0" spc="-20" noProof="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s-CO" sz="1000" b="0" noProof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62890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90195" marR="292735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82575" algn="ctr">
                        <a:spcBef>
                          <a:spcPts val="6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38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7732251"/>
                  </a:ext>
                </a:extLst>
              </a:tr>
              <a:tr h="196850">
                <a:tc rowSpan="3"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600" b="0" dirty="0">
                          <a:effectLst/>
                        </a:rPr>
                        <a:t> </a:t>
                      </a:r>
                      <a:endParaRPr lang="es-CO" sz="1000" b="0" dirty="0">
                        <a:effectLst/>
                      </a:endParaRPr>
                    </a:p>
                    <a:p>
                      <a:pPr marL="0" marR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 </a:t>
                      </a:r>
                      <a:endParaRPr lang="es-CO" sz="1000" b="0" dirty="0">
                        <a:effectLst/>
                      </a:endParaRPr>
                    </a:p>
                    <a:p>
                      <a:pPr marL="640080" marR="64897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-5" dirty="0">
                          <a:effectLst/>
                        </a:rPr>
                        <a:t>N</a:t>
                      </a:r>
                      <a:r>
                        <a:rPr lang="en-US" sz="1200" b="0" dirty="0">
                          <a:effectLst/>
                        </a:rPr>
                        <a:t>LTK</a:t>
                      </a:r>
                      <a:endParaRPr lang="es-CO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65405" marR="0">
                        <a:spcBef>
                          <a:spcPts val="110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-5" noProof="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s-CO" sz="1200" b="0" spc="-5" noProof="0" dirty="0">
                          <a:solidFill>
                            <a:schemeClr val="tx1"/>
                          </a:solidFill>
                          <a:effectLst/>
                        </a:rPr>
                        <a:t>u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s-CO" sz="1200" b="0" spc="-20" noProof="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s-CO" sz="1000" b="0" noProof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1615" marR="224790" algn="ctr">
                        <a:spcBef>
                          <a:spcPts val="11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95" marR="254635" algn="ctr">
                        <a:spcBef>
                          <a:spcPts val="1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82575" algn="ctr">
                        <a:spcBef>
                          <a:spcPts val="11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19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732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165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254518"/>
                  </a:ext>
                </a:extLst>
              </a:tr>
              <a:tr h="19812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5405" marR="0"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s-CO" sz="1200" b="0" spc="-20" noProof="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s-CO" sz="1200" b="0" spc="-5" noProof="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vos</a:t>
                      </a:r>
                      <a:endParaRPr lang="es-CO" sz="1000" b="0" noProof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62890" algn="ctr"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9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95" marR="254635" algn="ctr"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39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1940" marR="281940" algn="ctr"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025355"/>
                  </a:ext>
                </a:extLst>
              </a:tr>
              <a:tr h="19558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5405" marR="0"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-5" noProof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s-CO" sz="1200" b="0" spc="5" noProof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s-CO" sz="1200" b="0" noProof="0">
                          <a:solidFill>
                            <a:schemeClr val="tx1"/>
                          </a:solidFill>
                          <a:effectLst/>
                        </a:rPr>
                        <a:t>gat</a:t>
                      </a:r>
                      <a:r>
                        <a:rPr lang="es-CO" sz="1200" b="0" spc="5" noProof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s-CO" sz="1200" b="0" spc="-20" noProof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s-CO" sz="1200" b="0" noProof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s-CO" sz="1000" b="0" noProof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62890" algn="ctr"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95" marR="254635" algn="ctr"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11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82575" algn="ctr"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25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621278"/>
                  </a:ext>
                </a:extLst>
              </a:tr>
              <a:tr h="198120">
                <a:tc rowSpan="3"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600" b="0" dirty="0">
                          <a:effectLst/>
                        </a:rPr>
                        <a:t> </a:t>
                      </a:r>
                      <a:endParaRPr lang="es-CO" sz="1000" b="0" dirty="0">
                        <a:effectLst/>
                      </a:endParaRPr>
                    </a:p>
                    <a:p>
                      <a:pPr marL="0" marR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dirty="0">
                          <a:effectLst/>
                        </a:rPr>
                        <a:t> </a:t>
                      </a:r>
                      <a:endParaRPr lang="es-CO" sz="1000" b="0" dirty="0">
                        <a:effectLst/>
                      </a:endParaRPr>
                    </a:p>
                    <a:p>
                      <a:pPr marL="652780" marR="663575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spc="10" dirty="0" err="1">
                          <a:effectLst/>
                        </a:rPr>
                        <a:t>s</a:t>
                      </a:r>
                      <a:r>
                        <a:rPr lang="en-US" sz="1200" b="0" spc="-30" dirty="0" err="1">
                          <a:effectLst/>
                        </a:rPr>
                        <a:t>p</a:t>
                      </a:r>
                      <a:r>
                        <a:rPr lang="en-US" sz="1200" b="0" dirty="0" err="1">
                          <a:effectLst/>
                        </a:rPr>
                        <a:t>a</a:t>
                      </a:r>
                      <a:r>
                        <a:rPr lang="en-US" sz="1200" b="0" spc="-5" dirty="0" err="1">
                          <a:effectLst/>
                        </a:rPr>
                        <a:t>C</a:t>
                      </a:r>
                      <a:r>
                        <a:rPr lang="en-US" sz="1200" b="0" dirty="0" err="1">
                          <a:effectLst/>
                        </a:rPr>
                        <a:t>y</a:t>
                      </a:r>
                      <a:endParaRPr lang="es-CO" sz="1000" b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65405" marR="0"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-5" noProof="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s-CO" sz="1200" b="0" spc="-5" noProof="0" dirty="0">
                          <a:solidFill>
                            <a:schemeClr val="tx1"/>
                          </a:solidFill>
                          <a:effectLst/>
                        </a:rPr>
                        <a:t>u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r</a:t>
                      </a:r>
                      <a:r>
                        <a:rPr lang="es-CO" sz="1200" b="0" spc="-20" noProof="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s-CO" sz="1000" b="0" noProof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21615" marR="224790" algn="ctr"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34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95" marR="254635" algn="ctr"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17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82575" algn="ctr"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15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ts val="600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n-US" sz="6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lnSpc>
                          <a:spcPts val="1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18732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165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228231"/>
                  </a:ext>
                </a:extLst>
              </a:tr>
              <a:tr h="19558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5405" marR="0"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P</a:t>
                      </a:r>
                      <a:r>
                        <a:rPr lang="es-CO" sz="1200" b="0" spc="-20" noProof="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s-CO" sz="1200" b="0" spc="-5" noProof="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t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vos</a:t>
                      </a:r>
                      <a:endParaRPr lang="es-CO" sz="1000" b="0" noProof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62890" algn="ctr"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2095" marR="254635" algn="ctr"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43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20040" marR="320040" algn="ctr"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7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9293490"/>
                  </a:ext>
                </a:extLst>
              </a:tr>
              <a:tr h="196850"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65405" marR="0">
                        <a:lnSpc>
                          <a:spcPts val="1300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-5" noProof="0" dirty="0">
                          <a:solidFill>
                            <a:schemeClr val="tx1"/>
                          </a:solidFill>
                          <a:effectLst/>
                        </a:rPr>
                        <a:t>N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gat</a:t>
                      </a:r>
                      <a:r>
                        <a:rPr lang="es-CO" sz="1200" b="0" spc="5" noProof="0" dirty="0">
                          <a:solidFill>
                            <a:schemeClr val="tx1"/>
                          </a:solidFill>
                          <a:effectLst/>
                        </a:rPr>
                        <a:t>i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v</a:t>
                      </a:r>
                      <a:r>
                        <a:rPr lang="es-CO" sz="1200" b="0" spc="-20" noProof="0" dirty="0">
                          <a:solidFill>
                            <a:schemeClr val="tx1"/>
                          </a:solidFill>
                          <a:effectLst/>
                        </a:rPr>
                        <a:t>o</a:t>
                      </a:r>
                      <a:r>
                        <a:rPr lang="es-CO" sz="1200" b="0" noProof="0" dirty="0">
                          <a:solidFill>
                            <a:schemeClr val="tx1"/>
                          </a:solidFill>
                          <a:effectLst/>
                        </a:rPr>
                        <a:t>s</a:t>
                      </a:r>
                      <a:endParaRPr lang="es-CO" sz="1000" b="0" noProof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59715" marR="262890" algn="ctr">
                        <a:lnSpc>
                          <a:spcPts val="1300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s-CO" sz="10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90195" marR="292735" algn="ctr">
                        <a:lnSpc>
                          <a:spcPts val="1300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endParaRPr lang="es-CO" sz="10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82575" marR="282575" algn="ctr">
                        <a:lnSpc>
                          <a:spcPts val="1300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chemeClr val="tx1"/>
                          </a:solidFill>
                          <a:effectLst/>
                        </a:rPr>
                        <a:t>29</a:t>
                      </a:r>
                      <a:endParaRPr lang="es-CO" sz="10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27234"/>
                  </a:ext>
                </a:extLst>
              </a:tr>
            </a:tbl>
          </a:graphicData>
        </a:graphic>
      </p:graphicFrame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A8B97DD9-DA1F-ADC3-A0DA-1D685AEAD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653226"/>
              </p:ext>
            </p:extLst>
          </p:nvPr>
        </p:nvGraphicFramePr>
        <p:xfrm>
          <a:off x="6122546" y="5350473"/>
          <a:ext cx="3763010" cy="11455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2575">
                  <a:extLst>
                    <a:ext uri="{9D8B030D-6E8A-4147-A177-3AD203B41FA5}">
                      <a16:colId xmlns:a16="http://schemas.microsoft.com/office/drawing/2014/main" val="3048136661"/>
                    </a:ext>
                  </a:extLst>
                </a:gridCol>
                <a:gridCol w="662940">
                  <a:extLst>
                    <a:ext uri="{9D8B030D-6E8A-4147-A177-3AD203B41FA5}">
                      <a16:colId xmlns:a16="http://schemas.microsoft.com/office/drawing/2014/main" val="629952916"/>
                    </a:ext>
                  </a:extLst>
                </a:gridCol>
                <a:gridCol w="734695">
                  <a:extLst>
                    <a:ext uri="{9D8B030D-6E8A-4147-A177-3AD203B41FA5}">
                      <a16:colId xmlns:a16="http://schemas.microsoft.com/office/drawing/2014/main" val="3868236681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4049847638"/>
                    </a:ext>
                  </a:extLst>
                </a:gridCol>
              </a:tblGrid>
              <a:tr h="1955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000" dirty="0">
                          <a:effectLst/>
                        </a:rPr>
                        <a:t> 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775335" marR="778510" algn="ctr">
                        <a:spcBef>
                          <a:spcPts val="105"/>
                        </a:spcBef>
                        <a:spcAft>
                          <a:spcPts val="0"/>
                        </a:spcAft>
                      </a:pPr>
                      <a:r>
                        <a:rPr lang="es-CO" sz="1200" b="1" spc="5" noProof="0" dirty="0">
                          <a:effectLst/>
                        </a:rPr>
                        <a:t>Pre</a:t>
                      </a:r>
                      <a:r>
                        <a:rPr lang="es-CO" sz="1200" b="1" spc="-15" noProof="0" dirty="0">
                          <a:effectLst/>
                        </a:rPr>
                        <a:t>c</a:t>
                      </a:r>
                      <a:r>
                        <a:rPr lang="es-CO" sz="1200" b="1" spc="5" noProof="0" dirty="0">
                          <a:effectLst/>
                        </a:rPr>
                        <a:t>i</a:t>
                      </a:r>
                      <a:r>
                        <a:rPr lang="es-CO" sz="1200" b="1" spc="-5" noProof="0" dirty="0">
                          <a:effectLst/>
                        </a:rPr>
                        <a:t>s</a:t>
                      </a:r>
                      <a:r>
                        <a:rPr lang="es-CO" sz="1200" b="1" spc="5" noProof="0" dirty="0">
                          <a:effectLst/>
                        </a:rPr>
                        <a:t>i</a:t>
                      </a:r>
                      <a:r>
                        <a:rPr lang="es-CO" sz="1200" b="1" noProof="0" dirty="0">
                          <a:effectLst/>
                        </a:rPr>
                        <a:t>ón</a:t>
                      </a:r>
                      <a:endParaRPr lang="es-CO" sz="1000" b="1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CO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808035"/>
                  </a:ext>
                </a:extLst>
              </a:tr>
              <a:tr h="360045">
                <a:tc>
                  <a:txBody>
                    <a:bodyPr/>
                    <a:lstStyle/>
                    <a:p>
                      <a:pPr marL="391795" marR="374650" indent="7620">
                        <a:spcBef>
                          <a:spcPts val="5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5" noProof="0" dirty="0">
                          <a:effectLst/>
                        </a:rPr>
                        <a:t>M</a:t>
                      </a:r>
                      <a:r>
                        <a:rPr lang="es-CO" sz="1200" b="0" noProof="0" dirty="0">
                          <a:effectLst/>
                        </a:rPr>
                        <a:t>o</a:t>
                      </a:r>
                      <a:r>
                        <a:rPr lang="es-CO" sz="1200" b="0" spc="-30" noProof="0" dirty="0">
                          <a:effectLst/>
                        </a:rPr>
                        <a:t>d</a:t>
                      </a:r>
                      <a:r>
                        <a:rPr lang="es-CO" sz="1200" b="0" spc="5" noProof="0" dirty="0">
                          <a:effectLst/>
                        </a:rPr>
                        <a:t>el</a:t>
                      </a:r>
                      <a:r>
                        <a:rPr lang="es-CO" sz="1200" b="0" noProof="0" dirty="0">
                          <a:effectLst/>
                        </a:rPr>
                        <a:t>os</a:t>
                      </a:r>
                      <a:r>
                        <a:rPr lang="es-CO" sz="1200" b="0" spc="10" noProof="0" dirty="0">
                          <a:effectLst/>
                        </a:rPr>
                        <a:t> </a:t>
                      </a:r>
                      <a:r>
                        <a:rPr lang="es-CO" sz="1200" b="0" spc="-30" noProof="0" dirty="0">
                          <a:effectLst/>
                        </a:rPr>
                        <a:t>d</a:t>
                      </a:r>
                      <a:r>
                        <a:rPr lang="es-CO" sz="1200" b="0" noProof="0" dirty="0">
                          <a:effectLst/>
                        </a:rPr>
                        <a:t>e </a:t>
                      </a:r>
                      <a:r>
                        <a:rPr lang="es-CO" sz="1200" b="0" spc="-5" noProof="0" dirty="0">
                          <a:effectLst/>
                        </a:rPr>
                        <a:t>s</a:t>
                      </a:r>
                      <a:r>
                        <a:rPr lang="es-CO" sz="1200" b="0" spc="5" noProof="0" dirty="0">
                          <a:effectLst/>
                        </a:rPr>
                        <a:t>e</a:t>
                      </a:r>
                      <a:r>
                        <a:rPr lang="es-CO" sz="1200" b="0" spc="-5" noProof="0" dirty="0">
                          <a:effectLst/>
                        </a:rPr>
                        <a:t>n</a:t>
                      </a:r>
                      <a:r>
                        <a:rPr lang="es-CO" sz="1200" b="0" noProof="0" dirty="0">
                          <a:effectLst/>
                        </a:rPr>
                        <a:t>t</a:t>
                      </a:r>
                      <a:r>
                        <a:rPr lang="es-CO" sz="1200" b="0" spc="25" noProof="0" dirty="0">
                          <a:effectLst/>
                        </a:rPr>
                        <a:t>i</a:t>
                      </a:r>
                      <a:r>
                        <a:rPr lang="es-CO" sz="1200" b="0" spc="-40" noProof="0" dirty="0">
                          <a:effectLst/>
                        </a:rPr>
                        <a:t>m</a:t>
                      </a:r>
                      <a:r>
                        <a:rPr lang="es-CO" sz="1200" b="0" spc="5" noProof="0" dirty="0">
                          <a:effectLst/>
                        </a:rPr>
                        <a:t>ie</a:t>
                      </a:r>
                      <a:r>
                        <a:rPr lang="es-CO" sz="1200" b="0" spc="-5" noProof="0" dirty="0">
                          <a:effectLst/>
                        </a:rPr>
                        <a:t>n</a:t>
                      </a:r>
                      <a:r>
                        <a:rPr lang="es-CO" sz="1200" b="0" spc="20" noProof="0" dirty="0">
                          <a:effectLst/>
                        </a:rPr>
                        <a:t>t</a:t>
                      </a:r>
                      <a:r>
                        <a:rPr lang="es-CO" sz="1200" b="0" noProof="0" dirty="0">
                          <a:effectLst/>
                        </a:rPr>
                        <a:t>o</a:t>
                      </a:r>
                      <a:endParaRPr lang="es-CO" sz="1000" b="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300"/>
                        </a:lnSpc>
                        <a:spcBef>
                          <a:spcPts val="9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CO" sz="1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7048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200" b="1" spc="-5" noProof="0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es-CO" sz="1200" b="1" spc="5" noProof="0" dirty="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r>
                        <a:rPr lang="es-CO" sz="1200" b="1" spc="-5" noProof="0" dirty="0">
                          <a:solidFill>
                            <a:schemeClr val="bg1"/>
                          </a:solidFill>
                          <a:effectLst/>
                        </a:rPr>
                        <a:t>u</a:t>
                      </a:r>
                      <a:r>
                        <a:rPr lang="es-CO" sz="1200" b="1" noProof="0" dirty="0">
                          <a:solidFill>
                            <a:schemeClr val="bg1"/>
                          </a:solidFill>
                          <a:effectLst/>
                        </a:rPr>
                        <a:t>t</a:t>
                      </a:r>
                      <a:r>
                        <a:rPr lang="es-CO" sz="1200" b="1" spc="5" noProof="0" dirty="0">
                          <a:solidFill>
                            <a:schemeClr val="bg1"/>
                          </a:solidFill>
                          <a:effectLst/>
                        </a:rPr>
                        <a:t>r</a:t>
                      </a:r>
                      <a:r>
                        <a:rPr lang="es-CO" sz="1200" b="1" spc="-20" noProof="0" dirty="0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s-CO" sz="1200" b="1" noProof="0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endParaRPr lang="es-CO" sz="1000" b="1" noProof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300"/>
                        </a:lnSpc>
                        <a:spcBef>
                          <a:spcPts val="9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CO" sz="1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7556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200" b="1" spc="5" noProof="0" dirty="0">
                          <a:solidFill>
                            <a:schemeClr val="bg1"/>
                          </a:solidFill>
                          <a:effectLst/>
                        </a:rPr>
                        <a:t>P</a:t>
                      </a:r>
                      <a:r>
                        <a:rPr lang="es-CO" sz="1200" b="1" spc="-20" noProof="0" dirty="0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s-CO" sz="1200" b="1" spc="-5" noProof="0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r>
                        <a:rPr lang="es-CO" sz="1200" b="1" spc="5" noProof="0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s-CO" sz="1200" b="1" noProof="0" dirty="0">
                          <a:solidFill>
                            <a:schemeClr val="bg1"/>
                          </a:solidFill>
                          <a:effectLst/>
                        </a:rPr>
                        <a:t>t</a:t>
                      </a:r>
                      <a:r>
                        <a:rPr lang="es-CO" sz="1200" b="1" spc="5" noProof="0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s-CO" sz="1200" b="1" noProof="0" dirty="0">
                          <a:solidFill>
                            <a:schemeClr val="bg1"/>
                          </a:solidFill>
                          <a:effectLst/>
                        </a:rPr>
                        <a:t>vos</a:t>
                      </a:r>
                      <a:endParaRPr lang="es-CO" sz="1000" b="1" noProof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ts val="1300"/>
                        </a:lnSpc>
                        <a:spcBef>
                          <a:spcPts val="9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s-CO" sz="10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85725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200" b="1" spc="-5" noProof="0" dirty="0">
                          <a:solidFill>
                            <a:schemeClr val="bg1"/>
                          </a:solidFill>
                          <a:effectLst/>
                        </a:rPr>
                        <a:t>N</a:t>
                      </a:r>
                      <a:r>
                        <a:rPr lang="es-CO" sz="1200" b="1" spc="5" noProof="0" dirty="0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r>
                        <a:rPr lang="es-CO" sz="1200" b="1" noProof="0" dirty="0">
                          <a:solidFill>
                            <a:schemeClr val="bg1"/>
                          </a:solidFill>
                          <a:effectLst/>
                        </a:rPr>
                        <a:t>gat</a:t>
                      </a:r>
                      <a:r>
                        <a:rPr lang="es-CO" sz="1200" b="1" spc="5" noProof="0" dirty="0">
                          <a:solidFill>
                            <a:schemeClr val="bg1"/>
                          </a:solidFill>
                          <a:effectLst/>
                        </a:rPr>
                        <a:t>i</a:t>
                      </a:r>
                      <a:r>
                        <a:rPr lang="es-CO" sz="1200" b="1" noProof="0" dirty="0">
                          <a:solidFill>
                            <a:schemeClr val="bg1"/>
                          </a:solidFill>
                          <a:effectLst/>
                        </a:rPr>
                        <a:t>v</a:t>
                      </a:r>
                      <a:r>
                        <a:rPr lang="es-CO" sz="1200" b="1" spc="-20" noProof="0" dirty="0">
                          <a:solidFill>
                            <a:schemeClr val="bg1"/>
                          </a:solidFill>
                          <a:effectLst/>
                        </a:rPr>
                        <a:t>o</a:t>
                      </a:r>
                      <a:r>
                        <a:rPr lang="es-CO" sz="1200" b="1" noProof="0" dirty="0">
                          <a:solidFill>
                            <a:schemeClr val="bg1"/>
                          </a:solidFill>
                          <a:effectLst/>
                        </a:rPr>
                        <a:t>s</a:t>
                      </a:r>
                      <a:endParaRPr lang="es-CO" sz="1000" b="1" noProof="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474979"/>
                  </a:ext>
                </a:extLst>
              </a:tr>
              <a:tr h="194310">
                <a:tc>
                  <a:txBody>
                    <a:bodyPr/>
                    <a:lstStyle/>
                    <a:p>
                      <a:pPr marL="64135" marR="0">
                        <a:spcBef>
                          <a:spcPts val="90"/>
                        </a:spcBef>
                        <a:spcAft>
                          <a:spcPts val="0"/>
                        </a:spcAft>
                      </a:pPr>
                      <a:r>
                        <a:rPr lang="es-CO" sz="1200" b="0" noProof="0" dirty="0" err="1">
                          <a:effectLst/>
                        </a:rPr>
                        <a:t>Ro</a:t>
                      </a:r>
                      <a:r>
                        <a:rPr lang="es-CO" sz="1200" b="0" spc="-20" noProof="0" dirty="0" err="1">
                          <a:effectLst/>
                        </a:rPr>
                        <a:t>B</a:t>
                      </a:r>
                      <a:r>
                        <a:rPr lang="es-CO" sz="1200" b="0" spc="5" noProof="0" dirty="0" err="1">
                          <a:effectLst/>
                        </a:rPr>
                        <a:t>E</a:t>
                      </a:r>
                      <a:r>
                        <a:rPr lang="es-CO" sz="1200" b="0" noProof="0" dirty="0" err="1">
                          <a:effectLst/>
                        </a:rPr>
                        <a:t>R</a:t>
                      </a:r>
                      <a:r>
                        <a:rPr lang="es-CO" sz="1200" b="0" spc="5" noProof="0" dirty="0" err="1">
                          <a:effectLst/>
                        </a:rPr>
                        <a:t>T</a:t>
                      </a:r>
                      <a:r>
                        <a:rPr lang="es-CO" sz="1200" b="0" noProof="0" dirty="0" err="1">
                          <a:effectLst/>
                        </a:rPr>
                        <a:t>u</a:t>
                      </a:r>
                      <a:r>
                        <a:rPr lang="es-CO" sz="1200" b="0" spc="5" noProof="0" dirty="0" err="1">
                          <a:effectLst/>
                        </a:rPr>
                        <a:t>it</a:t>
                      </a:r>
                      <a:r>
                        <a:rPr lang="es-CO" sz="1200" b="0" noProof="0" dirty="0" err="1">
                          <a:effectLst/>
                        </a:rPr>
                        <a:t>o</a:t>
                      </a:r>
                      <a:endParaRPr lang="es-CO" sz="1000" b="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324485" marR="0">
                        <a:spcBef>
                          <a:spcPts val="3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0.64</a:t>
                      </a:r>
                      <a:endParaRPr lang="es-CO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96240" marR="0">
                        <a:spcBef>
                          <a:spcPts val="9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0.88</a:t>
                      </a:r>
                      <a:endParaRPr lang="es-CO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74345" marR="0">
                        <a:spcBef>
                          <a:spcPts val="9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effectLst/>
                        </a:rPr>
                        <a:t>0.88</a:t>
                      </a:r>
                      <a:endParaRPr lang="es-CO" sz="1000" b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1375980"/>
                  </a:ext>
                </a:extLst>
              </a:tr>
              <a:tr h="196850">
                <a:tc>
                  <a:txBody>
                    <a:bodyPr/>
                    <a:lstStyle/>
                    <a:p>
                      <a:pPr marL="64135" marR="0">
                        <a:lnSpc>
                          <a:spcPts val="1300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10" noProof="0" dirty="0">
                          <a:effectLst/>
                        </a:rPr>
                        <a:t>N</a:t>
                      </a:r>
                      <a:r>
                        <a:rPr lang="es-CO" sz="1200" b="0" spc="-35" noProof="0" dirty="0">
                          <a:effectLst/>
                        </a:rPr>
                        <a:t>L</a:t>
                      </a:r>
                      <a:r>
                        <a:rPr lang="es-CO" sz="1200" b="0" spc="25" noProof="0" dirty="0">
                          <a:effectLst/>
                        </a:rPr>
                        <a:t>T</a:t>
                      </a:r>
                      <a:r>
                        <a:rPr lang="es-CO" sz="1200" b="0" noProof="0" dirty="0">
                          <a:effectLst/>
                        </a:rPr>
                        <a:t>K</a:t>
                      </a:r>
                      <a:endParaRPr lang="es-CO" sz="1000" b="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324485" marR="0">
                        <a:spcBef>
                          <a:spcPts val="6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0.47</a:t>
                      </a:r>
                      <a:endParaRPr lang="es-CO" sz="10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96240" marR="0">
                        <a:lnSpc>
                          <a:spcPts val="1300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0.67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74345" marR="0">
                        <a:lnSpc>
                          <a:spcPts val="1300"/>
                        </a:lnSpc>
                        <a:spcBef>
                          <a:spcPts val="12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0.58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0834075"/>
                  </a:ext>
                </a:extLst>
              </a:tr>
              <a:tr h="193040">
                <a:tc>
                  <a:txBody>
                    <a:bodyPr/>
                    <a:lstStyle/>
                    <a:p>
                      <a:pPr marL="64135" marR="0">
                        <a:lnSpc>
                          <a:spcPts val="1300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s-CO" sz="1200" b="0" spc="-5" noProof="0" dirty="0" err="1">
                          <a:effectLst/>
                        </a:rPr>
                        <a:t>s</a:t>
                      </a:r>
                      <a:r>
                        <a:rPr lang="es-CO" sz="1200" b="0" noProof="0" dirty="0" err="1">
                          <a:effectLst/>
                        </a:rPr>
                        <a:t>p</a:t>
                      </a:r>
                      <a:r>
                        <a:rPr lang="es-CO" sz="1200" b="0" spc="5" noProof="0" dirty="0" err="1">
                          <a:effectLst/>
                        </a:rPr>
                        <a:t>a</a:t>
                      </a:r>
                      <a:r>
                        <a:rPr lang="es-CO" sz="1200" b="0" spc="20" noProof="0" dirty="0" err="1">
                          <a:effectLst/>
                        </a:rPr>
                        <a:t>C</a:t>
                      </a:r>
                      <a:r>
                        <a:rPr lang="es-CO" sz="1200" b="0" noProof="0" dirty="0" err="1">
                          <a:effectLst/>
                        </a:rPr>
                        <a:t>y</a:t>
                      </a:r>
                      <a:endParaRPr lang="es-CO" sz="1000" b="0" noProof="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324485" marR="0">
                        <a:spcBef>
                          <a:spcPts val="5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0.52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96240" marR="0">
                        <a:lnSpc>
                          <a:spcPts val="1300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0.74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74345" marR="0">
                        <a:lnSpc>
                          <a:spcPts val="1300"/>
                        </a:lnSpc>
                        <a:spcBef>
                          <a:spcPts val="11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0.71</a:t>
                      </a:r>
                      <a:endParaRPr lang="es-CO" sz="10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0" marR="0" marT="0" marB="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1974088"/>
                  </a:ext>
                </a:extLst>
              </a:tr>
            </a:tbl>
          </a:graphicData>
        </a:graphic>
      </p:graphicFrame>
      <p:sp>
        <p:nvSpPr>
          <p:cNvPr id="15" name="CuadroTexto 14">
            <a:extLst>
              <a:ext uri="{FF2B5EF4-FFF2-40B4-BE49-F238E27FC236}">
                <a16:creationId xmlns:a16="http://schemas.microsoft.com/office/drawing/2014/main" id="{04C69650-DA5D-B4B7-C370-A4538FE6E082}"/>
              </a:ext>
            </a:extLst>
          </p:cNvPr>
          <p:cNvSpPr txBox="1"/>
          <p:nvPr/>
        </p:nvSpPr>
        <p:spPr>
          <a:xfrm>
            <a:off x="5971627" y="1526439"/>
            <a:ext cx="60043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Análisis de sentimientos</a:t>
            </a:r>
          </a:p>
        </p:txBody>
      </p:sp>
      <p:pic>
        <p:nvPicPr>
          <p:cNvPr id="16" name="Gráfico 15" descr="Cerrar con relleno sólido">
            <a:extLst>
              <a:ext uri="{FF2B5EF4-FFF2-40B4-BE49-F238E27FC236}">
                <a16:creationId xmlns:a16="http://schemas.microsoft.com/office/drawing/2014/main" id="{EC7364F3-A5EE-8799-4656-62BDAE60B8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2227" y="6088348"/>
            <a:ext cx="240319" cy="240319"/>
          </a:xfrm>
          <a:prstGeom prst="rect">
            <a:avLst/>
          </a:prstGeom>
        </p:spPr>
      </p:pic>
      <p:pic>
        <p:nvPicPr>
          <p:cNvPr id="17" name="Gráfico 16" descr="Cerrar con relleno sólido">
            <a:extLst>
              <a:ext uri="{FF2B5EF4-FFF2-40B4-BE49-F238E27FC236}">
                <a16:creationId xmlns:a16="http://schemas.microsoft.com/office/drawing/2014/main" id="{389B8481-9D9A-B916-C2D9-16C992382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82227" y="6292181"/>
            <a:ext cx="240319" cy="240319"/>
          </a:xfrm>
          <a:prstGeom prst="rect">
            <a:avLst/>
          </a:prstGeom>
        </p:spPr>
      </p:pic>
      <p:pic>
        <p:nvPicPr>
          <p:cNvPr id="19" name="Gráfico 18" descr="Marca de verificación con relleno sólido">
            <a:extLst>
              <a:ext uri="{FF2B5EF4-FFF2-40B4-BE49-F238E27FC236}">
                <a16:creationId xmlns:a16="http://schemas.microsoft.com/office/drawing/2014/main" id="{D5D2D5B2-1344-266E-C40E-DBC15D680B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2227" y="5884515"/>
            <a:ext cx="240319" cy="240319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ACADA123-C53C-0525-2D43-446639E1A8EA}"/>
              </a:ext>
            </a:extLst>
          </p:cNvPr>
          <p:cNvSpPr txBox="1"/>
          <p:nvPr/>
        </p:nvSpPr>
        <p:spPr>
          <a:xfrm>
            <a:off x="5971627" y="4875656"/>
            <a:ext cx="56936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Evaluación de las Tareas de Clasificación de Sentimientos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F959D1B-E5AA-3C9C-B25A-92B35EABCB99}"/>
              </a:ext>
            </a:extLst>
          </p:cNvPr>
          <p:cNvSpPr txBox="1"/>
          <p:nvPr/>
        </p:nvSpPr>
        <p:spPr>
          <a:xfrm>
            <a:off x="5881456" y="1986839"/>
            <a:ext cx="5673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Matriz de Confusión de los Clasificadores de Sentimientos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00F4367-34A7-69D2-DF28-0F8DD4599B26}"/>
              </a:ext>
            </a:extLst>
          </p:cNvPr>
          <p:cNvSpPr txBox="1"/>
          <p:nvPr/>
        </p:nvSpPr>
        <p:spPr>
          <a:xfrm>
            <a:off x="1480" y="1526439"/>
            <a:ext cx="52212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Identificación de tópicos</a:t>
            </a:r>
          </a:p>
        </p:txBody>
      </p:sp>
    </p:spTree>
    <p:extLst>
      <p:ext uri="{BB962C8B-B14F-4D97-AF65-F5344CB8AC3E}">
        <p14:creationId xmlns:p14="http://schemas.microsoft.com/office/powerpoint/2010/main" val="2171642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ítulo 1">
            <a:extLst>
              <a:ext uri="{FF2B5EF4-FFF2-40B4-BE49-F238E27FC236}">
                <a16:creationId xmlns:a16="http://schemas.microsoft.com/office/drawing/2014/main" id="{D09D061F-6B52-D770-728E-12BF21237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96386" y="2791382"/>
            <a:ext cx="6219826" cy="637057"/>
          </a:xfrm>
        </p:spPr>
        <p:txBody>
          <a:bodyPr lIns="0" tIns="0" rIns="0" bIns="0">
            <a:noAutofit/>
          </a:bodyPr>
          <a:lstStyle/>
          <a:p>
            <a:r>
              <a:rPr lang="es-CO" sz="3600" dirty="0">
                <a:solidFill>
                  <a:srgbClr val="7030A0"/>
                </a:solidFill>
                <a:latin typeface="+mn-lt"/>
              </a:rPr>
              <a:t>VISULIZACIÓN </a:t>
            </a:r>
            <a:r>
              <a:rPr lang="es-CO" sz="2800" dirty="0">
                <a:solidFill>
                  <a:srgbClr val="7030A0"/>
                </a:solidFill>
                <a:latin typeface="+mn-lt"/>
              </a:rPr>
              <a:t>Panel de Visualización</a:t>
            </a:r>
            <a:endParaRPr lang="es-CO" sz="360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63" name="CuadroTexto 62">
            <a:extLst>
              <a:ext uri="{FF2B5EF4-FFF2-40B4-BE49-F238E27FC236}">
                <a16:creationId xmlns:a16="http://schemas.microsoft.com/office/drawing/2014/main" id="{A6DD1351-C463-04A2-D5E4-BE01112A965A}"/>
              </a:ext>
            </a:extLst>
          </p:cNvPr>
          <p:cNvSpPr txBox="1"/>
          <p:nvPr/>
        </p:nvSpPr>
        <p:spPr>
          <a:xfrm>
            <a:off x="1365897" y="90322"/>
            <a:ext cx="10291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PANEL GENERAL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FB31F8-2464-59BF-3546-4FE9894E1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5"/>
          <a:stretch/>
        </p:blipFill>
        <p:spPr>
          <a:xfrm>
            <a:off x="1576468" y="730192"/>
            <a:ext cx="5670170" cy="534681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05BCC140-F7D9-04F7-C00C-9B647D1F6441}"/>
              </a:ext>
            </a:extLst>
          </p:cNvPr>
          <p:cNvSpPr/>
          <p:nvPr/>
        </p:nvSpPr>
        <p:spPr>
          <a:xfrm>
            <a:off x="1518082" y="665825"/>
            <a:ext cx="9987378" cy="1802167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B74D18E8-FA5D-B13B-0C7A-514727803F23}"/>
              </a:ext>
            </a:extLst>
          </p:cNvPr>
          <p:cNvSpPr txBox="1"/>
          <p:nvPr/>
        </p:nvSpPr>
        <p:spPr>
          <a:xfrm>
            <a:off x="7305023" y="730193"/>
            <a:ext cx="4200437" cy="1737799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Titulo e información general sobre el objetivo del panel de visualización</a:t>
            </a:r>
          </a:p>
        </p:txBody>
      </p:sp>
      <p:sp>
        <p:nvSpPr>
          <p:cNvPr id="74" name="Rectángulo 73">
            <a:extLst>
              <a:ext uri="{FF2B5EF4-FFF2-40B4-BE49-F238E27FC236}">
                <a16:creationId xmlns:a16="http://schemas.microsoft.com/office/drawing/2014/main" id="{3A4D78B8-C6AA-9661-92A1-2C149774451E}"/>
              </a:ext>
            </a:extLst>
          </p:cNvPr>
          <p:cNvSpPr/>
          <p:nvPr/>
        </p:nvSpPr>
        <p:spPr>
          <a:xfrm>
            <a:off x="1518081" y="2466050"/>
            <a:ext cx="9987378" cy="3048925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2AF72D9-D335-A9A3-2028-99F5A60D26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141" t="35959" r="35703" b="43611"/>
          <a:stretch/>
        </p:blipFill>
        <p:spPr>
          <a:xfrm>
            <a:off x="7871716" y="4000037"/>
            <a:ext cx="3067050" cy="1401100"/>
          </a:xfrm>
          <a:prstGeom prst="rect">
            <a:avLst/>
          </a:prstGeom>
        </p:spPr>
      </p:pic>
      <p:sp>
        <p:nvSpPr>
          <p:cNvPr id="77" name="CuadroTexto 76">
            <a:extLst>
              <a:ext uri="{FF2B5EF4-FFF2-40B4-BE49-F238E27FC236}">
                <a16:creationId xmlns:a16="http://schemas.microsoft.com/office/drawing/2014/main" id="{5CD58EE3-D67B-A870-E4AD-7D8A42099A80}"/>
              </a:ext>
            </a:extLst>
          </p:cNvPr>
          <p:cNvSpPr txBox="1"/>
          <p:nvPr/>
        </p:nvSpPr>
        <p:spPr>
          <a:xfrm>
            <a:off x="7246638" y="2466050"/>
            <a:ext cx="4250037" cy="153398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Información de Twitter sobre el perfil de del pre candidato al pasar el cursor del mouse</a:t>
            </a:r>
          </a:p>
        </p:txBody>
      </p:sp>
      <p:sp>
        <p:nvSpPr>
          <p:cNvPr id="80" name="Rectángulo 79">
            <a:extLst>
              <a:ext uri="{FF2B5EF4-FFF2-40B4-BE49-F238E27FC236}">
                <a16:creationId xmlns:a16="http://schemas.microsoft.com/office/drawing/2014/main" id="{CF245F2C-43F7-D337-2F26-4A23737F79EA}"/>
              </a:ext>
            </a:extLst>
          </p:cNvPr>
          <p:cNvSpPr/>
          <p:nvPr/>
        </p:nvSpPr>
        <p:spPr>
          <a:xfrm>
            <a:off x="1518081" y="5524501"/>
            <a:ext cx="9987378" cy="612832"/>
          </a:xfrm>
          <a:prstGeom prst="rect">
            <a:avLst/>
          </a:prstGeom>
          <a:noFill/>
          <a:ln w="1905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5680476B-A156-4E27-109E-806500F73E19}"/>
              </a:ext>
            </a:extLst>
          </p:cNvPr>
          <p:cNvSpPr txBox="1"/>
          <p:nvPr/>
        </p:nvSpPr>
        <p:spPr>
          <a:xfrm>
            <a:off x="7246638" y="5532082"/>
            <a:ext cx="4250037" cy="61283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s-CO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Pestañas para acceder a los diferentes resultados dentro del panel</a:t>
            </a: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45CD4E95-0448-558B-BBF0-796BB06C9628}"/>
              </a:ext>
            </a:extLst>
          </p:cNvPr>
          <p:cNvSpPr txBox="1"/>
          <p:nvPr/>
        </p:nvSpPr>
        <p:spPr>
          <a:xfrm rot="16200000">
            <a:off x="-2472634" y="2979107"/>
            <a:ext cx="6219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100" dirty="0">
                <a:hlinkClick r:id="rId4"/>
              </a:rPr>
              <a:t>https://rawcdn.githack.com/malejacp4/ProyectoGrado/main/despliegue/Panel_Visualizacion.html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026297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54AA08B3-67DD-05FB-0E1D-6313147B100C}"/>
              </a:ext>
            </a:extLst>
          </p:cNvPr>
          <p:cNvSpPr txBox="1">
            <a:spLocks/>
          </p:cNvSpPr>
          <p:nvPr/>
        </p:nvSpPr>
        <p:spPr>
          <a:xfrm rot="16200000">
            <a:off x="-2796386" y="2791382"/>
            <a:ext cx="6219826" cy="6370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s-CO" sz="3600">
                <a:solidFill>
                  <a:srgbClr val="7030A0"/>
                </a:solidFill>
                <a:latin typeface="+mn-lt"/>
              </a:rPr>
              <a:t>VISULIZACIÓN </a:t>
            </a:r>
            <a:r>
              <a:rPr lang="es-CO" sz="2800">
                <a:solidFill>
                  <a:srgbClr val="7030A0"/>
                </a:solidFill>
                <a:latin typeface="+mn-lt"/>
              </a:rPr>
              <a:t>Panel de Visualización</a:t>
            </a:r>
            <a:endParaRPr lang="es-CO" sz="36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B29BE76-AAEE-F498-9E07-7451183A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2" t="14166" r="19531" b="9305"/>
          <a:stretch/>
        </p:blipFill>
        <p:spPr>
          <a:xfrm>
            <a:off x="828674" y="514350"/>
            <a:ext cx="7705725" cy="547852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0425D29D-76AF-C975-2CE3-AA7DC0FE288D}"/>
              </a:ext>
            </a:extLst>
          </p:cNvPr>
          <p:cNvSpPr txBox="1"/>
          <p:nvPr/>
        </p:nvSpPr>
        <p:spPr>
          <a:xfrm>
            <a:off x="8801100" y="730193"/>
            <a:ext cx="3219450" cy="512768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407E7DC-904E-C2C5-F4EC-EDE2F8C14FCB}"/>
              </a:ext>
            </a:extLst>
          </p:cNvPr>
          <p:cNvSpPr txBox="1"/>
          <p:nvPr/>
        </p:nvSpPr>
        <p:spPr>
          <a:xfrm rot="16200000">
            <a:off x="-2472634" y="2979107"/>
            <a:ext cx="6219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100" dirty="0">
                <a:hlinkClick r:id="rId3"/>
              </a:rPr>
              <a:t>https://rawcdn.githack.com/malejacp4/ProyectoGrado/main/despliegue/Panel_Visualizacion.html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579242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54AA08B3-67DD-05FB-0E1D-6313147B100C}"/>
              </a:ext>
            </a:extLst>
          </p:cNvPr>
          <p:cNvSpPr txBox="1">
            <a:spLocks/>
          </p:cNvSpPr>
          <p:nvPr/>
        </p:nvSpPr>
        <p:spPr>
          <a:xfrm rot="16200000">
            <a:off x="-2796386" y="2791382"/>
            <a:ext cx="6219826" cy="6370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s-CO" sz="3600">
                <a:solidFill>
                  <a:srgbClr val="7030A0"/>
                </a:solidFill>
                <a:latin typeface="+mn-lt"/>
              </a:rPr>
              <a:t>VISULIZACIÓN </a:t>
            </a:r>
            <a:r>
              <a:rPr lang="es-CO" sz="2800">
                <a:solidFill>
                  <a:srgbClr val="7030A0"/>
                </a:solidFill>
                <a:latin typeface="+mn-lt"/>
              </a:rPr>
              <a:t>Panel de Visualización</a:t>
            </a:r>
            <a:endParaRPr lang="es-CO" sz="3600" dirty="0">
              <a:solidFill>
                <a:srgbClr val="7030A0"/>
              </a:solidFill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7E5810F-0665-CA63-055A-7D8210872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13"/>
          <a:stretch/>
        </p:blipFill>
        <p:spPr>
          <a:xfrm>
            <a:off x="803506" y="203257"/>
            <a:ext cx="8252047" cy="592455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77AE56E-73EE-D84A-30BC-D0AE5C38872E}"/>
              </a:ext>
            </a:extLst>
          </p:cNvPr>
          <p:cNvSpPr txBox="1"/>
          <p:nvPr/>
        </p:nvSpPr>
        <p:spPr>
          <a:xfrm rot="16200000">
            <a:off x="-2472634" y="2979107"/>
            <a:ext cx="6219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100" dirty="0">
                <a:hlinkClick r:id="rId3"/>
              </a:rPr>
              <a:t>https://rawcdn.githack.com/malejacp4/ProyectoGrado/main/despliegue/Panel_Visualizacion.html</a:t>
            </a:r>
            <a:endParaRPr lang="es-CO" sz="1100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25D29D-76AF-C975-2CE3-AA7DC0FE288D}"/>
              </a:ext>
            </a:extLst>
          </p:cNvPr>
          <p:cNvSpPr txBox="1"/>
          <p:nvPr/>
        </p:nvSpPr>
        <p:spPr>
          <a:xfrm>
            <a:off x="8801100" y="730193"/>
            <a:ext cx="3219450" cy="512768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16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54AA08B3-67DD-05FB-0E1D-6313147B100C}"/>
              </a:ext>
            </a:extLst>
          </p:cNvPr>
          <p:cNvSpPr txBox="1">
            <a:spLocks/>
          </p:cNvSpPr>
          <p:nvPr/>
        </p:nvSpPr>
        <p:spPr>
          <a:xfrm rot="16200000">
            <a:off x="-2796386" y="2791382"/>
            <a:ext cx="6219826" cy="6370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s-CO" sz="3600">
                <a:solidFill>
                  <a:srgbClr val="7030A0"/>
                </a:solidFill>
                <a:latin typeface="+mn-lt"/>
              </a:rPr>
              <a:t>VISULIZACIÓN </a:t>
            </a:r>
            <a:r>
              <a:rPr lang="es-CO" sz="2800">
                <a:solidFill>
                  <a:srgbClr val="7030A0"/>
                </a:solidFill>
                <a:latin typeface="+mn-lt"/>
              </a:rPr>
              <a:t>Panel de Visualización</a:t>
            </a:r>
            <a:endParaRPr lang="es-CO" sz="360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25D29D-76AF-C975-2CE3-AA7DC0FE288D}"/>
              </a:ext>
            </a:extLst>
          </p:cNvPr>
          <p:cNvSpPr txBox="1"/>
          <p:nvPr/>
        </p:nvSpPr>
        <p:spPr>
          <a:xfrm>
            <a:off x="8801100" y="730193"/>
            <a:ext cx="3219450" cy="512768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FD96FC-A029-93F2-11CA-E7EF3C9638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09" t="9305" r="30468" b="13194"/>
          <a:stretch/>
        </p:blipFill>
        <p:spPr>
          <a:xfrm>
            <a:off x="1151407" y="45724"/>
            <a:ext cx="6315075" cy="612837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E4621E4-F1B4-EB10-5A94-F99E8307B0E0}"/>
              </a:ext>
            </a:extLst>
          </p:cNvPr>
          <p:cNvSpPr txBox="1"/>
          <p:nvPr/>
        </p:nvSpPr>
        <p:spPr>
          <a:xfrm rot="16200000">
            <a:off x="-2472634" y="2979107"/>
            <a:ext cx="6219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100" dirty="0">
                <a:hlinkClick r:id="rId3"/>
              </a:rPr>
              <a:t>https://rawcdn.githack.com/malejacp4/ProyectoGrado/main/despliegue/Panel_Visualizacion.html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3733112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54AA08B3-67DD-05FB-0E1D-6313147B100C}"/>
              </a:ext>
            </a:extLst>
          </p:cNvPr>
          <p:cNvSpPr txBox="1">
            <a:spLocks/>
          </p:cNvSpPr>
          <p:nvPr/>
        </p:nvSpPr>
        <p:spPr>
          <a:xfrm rot="16200000">
            <a:off x="-2796386" y="2791382"/>
            <a:ext cx="6219826" cy="6370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s-CO" sz="3600">
                <a:solidFill>
                  <a:srgbClr val="7030A0"/>
                </a:solidFill>
                <a:latin typeface="+mn-lt"/>
              </a:rPr>
              <a:t>VISULIZACIÓN </a:t>
            </a:r>
            <a:r>
              <a:rPr lang="es-CO" sz="2800">
                <a:solidFill>
                  <a:srgbClr val="7030A0"/>
                </a:solidFill>
                <a:latin typeface="+mn-lt"/>
              </a:rPr>
              <a:t>Panel de Visualización</a:t>
            </a:r>
            <a:endParaRPr lang="es-CO" sz="360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25D29D-76AF-C975-2CE3-AA7DC0FE288D}"/>
              </a:ext>
            </a:extLst>
          </p:cNvPr>
          <p:cNvSpPr txBox="1"/>
          <p:nvPr/>
        </p:nvSpPr>
        <p:spPr>
          <a:xfrm>
            <a:off x="8801100" y="730193"/>
            <a:ext cx="3219450" cy="512768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ECA473C-73A8-AC5F-EC71-68A20DF91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871" y="142875"/>
            <a:ext cx="7324629" cy="597942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F1FF263-F7BB-5077-F9D8-E58050234001}"/>
              </a:ext>
            </a:extLst>
          </p:cNvPr>
          <p:cNvSpPr txBox="1"/>
          <p:nvPr/>
        </p:nvSpPr>
        <p:spPr>
          <a:xfrm rot="16200000">
            <a:off x="-2472634" y="2979107"/>
            <a:ext cx="6219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100" dirty="0">
                <a:hlinkClick r:id="rId3"/>
              </a:rPr>
              <a:t>https://rawcdn.githack.com/malejacp4/ProyectoGrado/main/despliegue/Panel_Visualizacion.html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21157034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54AA08B3-67DD-05FB-0E1D-6313147B100C}"/>
              </a:ext>
            </a:extLst>
          </p:cNvPr>
          <p:cNvSpPr txBox="1">
            <a:spLocks/>
          </p:cNvSpPr>
          <p:nvPr/>
        </p:nvSpPr>
        <p:spPr>
          <a:xfrm rot="16200000">
            <a:off x="-2796386" y="2791382"/>
            <a:ext cx="6219826" cy="6370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s-CO" sz="3600">
                <a:solidFill>
                  <a:srgbClr val="7030A0"/>
                </a:solidFill>
                <a:latin typeface="+mn-lt"/>
              </a:rPr>
              <a:t>VISULIZACIÓN </a:t>
            </a:r>
            <a:r>
              <a:rPr lang="es-CO" sz="2800">
                <a:solidFill>
                  <a:srgbClr val="7030A0"/>
                </a:solidFill>
                <a:latin typeface="+mn-lt"/>
              </a:rPr>
              <a:t>Panel de Visualización</a:t>
            </a:r>
            <a:endParaRPr lang="es-CO" sz="360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25D29D-76AF-C975-2CE3-AA7DC0FE288D}"/>
              </a:ext>
            </a:extLst>
          </p:cNvPr>
          <p:cNvSpPr txBox="1"/>
          <p:nvPr/>
        </p:nvSpPr>
        <p:spPr>
          <a:xfrm>
            <a:off x="8801100" y="730193"/>
            <a:ext cx="3219450" cy="512768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A5E478-0614-D238-7B5D-9189F453C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4" y="0"/>
            <a:ext cx="7931145" cy="603779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F5C55D9-B18D-A4E4-986C-7D816CD2779E}"/>
              </a:ext>
            </a:extLst>
          </p:cNvPr>
          <p:cNvSpPr txBox="1"/>
          <p:nvPr/>
        </p:nvSpPr>
        <p:spPr>
          <a:xfrm rot="16200000">
            <a:off x="-2472634" y="2979107"/>
            <a:ext cx="6219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100" dirty="0">
                <a:hlinkClick r:id="rId3"/>
              </a:rPr>
              <a:t>https://rawcdn.githack.com/malejacp4/ProyectoGrado/main/despliegue/Panel_Visualizacion.html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15722397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ítulo 1">
            <a:extLst>
              <a:ext uri="{FF2B5EF4-FFF2-40B4-BE49-F238E27FC236}">
                <a16:creationId xmlns:a16="http://schemas.microsoft.com/office/drawing/2014/main" id="{54AA08B3-67DD-05FB-0E1D-6313147B100C}"/>
              </a:ext>
            </a:extLst>
          </p:cNvPr>
          <p:cNvSpPr txBox="1">
            <a:spLocks/>
          </p:cNvSpPr>
          <p:nvPr/>
        </p:nvSpPr>
        <p:spPr>
          <a:xfrm rot="16200000">
            <a:off x="-2796386" y="2791382"/>
            <a:ext cx="6219826" cy="6370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r>
              <a:rPr lang="es-CO" sz="3600">
                <a:solidFill>
                  <a:srgbClr val="7030A0"/>
                </a:solidFill>
                <a:latin typeface="+mn-lt"/>
              </a:rPr>
              <a:t>VISULIZACIÓN </a:t>
            </a:r>
            <a:r>
              <a:rPr lang="es-CO" sz="2800">
                <a:solidFill>
                  <a:srgbClr val="7030A0"/>
                </a:solidFill>
                <a:latin typeface="+mn-lt"/>
              </a:rPr>
              <a:t>Panel de Visualización</a:t>
            </a:r>
            <a:endParaRPr lang="es-CO" sz="3600" dirty="0">
              <a:solidFill>
                <a:srgbClr val="7030A0"/>
              </a:solidFill>
              <a:latin typeface="+mn-lt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425D29D-76AF-C975-2CE3-AA7DC0FE288D}"/>
              </a:ext>
            </a:extLst>
          </p:cNvPr>
          <p:cNvSpPr txBox="1"/>
          <p:nvPr/>
        </p:nvSpPr>
        <p:spPr>
          <a:xfrm>
            <a:off x="8801100" y="730193"/>
            <a:ext cx="3219450" cy="5127682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23CCD5-D21A-1976-45F3-5D1AF847D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207" y="141823"/>
            <a:ext cx="7567178" cy="6078001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3000554-29DB-3312-59E2-F2A5383EB0A4}"/>
              </a:ext>
            </a:extLst>
          </p:cNvPr>
          <p:cNvSpPr txBox="1"/>
          <p:nvPr/>
        </p:nvSpPr>
        <p:spPr>
          <a:xfrm rot="16200000">
            <a:off x="-2472634" y="2979107"/>
            <a:ext cx="62198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sz="1100" dirty="0">
                <a:hlinkClick r:id="rId3"/>
              </a:rPr>
              <a:t>https://rawcdn.githack.com/malejacp4/ProyectoGrado/main/despliegue/Panel_Visualizacion.html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447283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95B22-2C42-4C05-9DE0-F76EA21D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Discusión de Resultados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7BB17-E403-4FD5-BB58-50FA51218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Área temática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Pregunta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Solución planteada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2940300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Diagrama de flujo: proceso alternativo 42">
            <a:extLst>
              <a:ext uri="{FF2B5EF4-FFF2-40B4-BE49-F238E27FC236}">
                <a16:creationId xmlns:a16="http://schemas.microsoft.com/office/drawing/2014/main" id="{FF07525D-AD73-477D-D952-68417E48F462}"/>
              </a:ext>
            </a:extLst>
          </p:cNvPr>
          <p:cNvSpPr/>
          <p:nvPr/>
        </p:nvSpPr>
        <p:spPr>
          <a:xfrm>
            <a:off x="2240295" y="2098687"/>
            <a:ext cx="109046" cy="3212896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EBC0AA-FAF0-4606-A1D8-BE951875B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Tabla de Contenido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11481C4D-E35B-97B8-2BB3-5A7C43A9EF89}"/>
              </a:ext>
            </a:extLst>
          </p:cNvPr>
          <p:cNvGrpSpPr/>
          <p:nvPr/>
        </p:nvGrpSpPr>
        <p:grpSpPr>
          <a:xfrm>
            <a:off x="2059710" y="1870361"/>
            <a:ext cx="8251377" cy="438728"/>
            <a:chOff x="2059710" y="1214581"/>
            <a:chExt cx="8251377" cy="438728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404EE2EA-C4EB-586E-41DB-1AF1127C7F24}"/>
                </a:ext>
              </a:extLst>
            </p:cNvPr>
            <p:cNvSpPr/>
            <p:nvPr/>
          </p:nvSpPr>
          <p:spPr>
            <a:xfrm>
              <a:off x="2059710" y="1214581"/>
              <a:ext cx="461818" cy="43872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CO" b="1" dirty="0"/>
                <a:t>01</a:t>
              </a: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699BC460-1AEE-6C71-7B9F-15E3C0D404C4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42" y="1653309"/>
              <a:ext cx="7961745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F3892A0D-2BB9-7BFD-02A1-2A9408173AAD}"/>
                </a:ext>
              </a:extLst>
            </p:cNvPr>
            <p:cNvCxnSpPr>
              <a:cxnSpLocks/>
            </p:cNvCxnSpPr>
            <p:nvPr/>
          </p:nvCxnSpPr>
          <p:spPr>
            <a:xfrm>
              <a:off x="10311087" y="1214581"/>
              <a:ext cx="0" cy="438728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1B1A12D-EDA1-20AB-1D59-842C4BF79228}"/>
              </a:ext>
            </a:extLst>
          </p:cNvPr>
          <p:cNvGrpSpPr/>
          <p:nvPr/>
        </p:nvGrpSpPr>
        <p:grpSpPr>
          <a:xfrm>
            <a:off x="2059710" y="2410862"/>
            <a:ext cx="8251377" cy="447117"/>
            <a:chOff x="2059710" y="1755082"/>
            <a:chExt cx="8251377" cy="447117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CF7DF409-3B07-3FDB-4FDE-68691FAEE20E}"/>
                </a:ext>
              </a:extLst>
            </p:cNvPr>
            <p:cNvSpPr/>
            <p:nvPr/>
          </p:nvSpPr>
          <p:spPr>
            <a:xfrm>
              <a:off x="2059710" y="1763471"/>
              <a:ext cx="461818" cy="4387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CO" b="1" dirty="0"/>
                <a:t>02</a:t>
              </a: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3521F215-3B70-EA88-662B-58061628B7E8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42" y="2193810"/>
              <a:ext cx="7961745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8D9F625E-4820-297C-6A2D-EADA11A20449}"/>
                </a:ext>
              </a:extLst>
            </p:cNvPr>
            <p:cNvCxnSpPr>
              <a:cxnSpLocks/>
            </p:cNvCxnSpPr>
            <p:nvPr/>
          </p:nvCxnSpPr>
          <p:spPr>
            <a:xfrm>
              <a:off x="10311087" y="1755082"/>
              <a:ext cx="0" cy="438728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A2BD315-4E09-7AE2-B468-B6D8EA8CAB5F}"/>
              </a:ext>
            </a:extLst>
          </p:cNvPr>
          <p:cNvSpPr txBox="1"/>
          <p:nvPr/>
        </p:nvSpPr>
        <p:spPr>
          <a:xfrm>
            <a:off x="2759978" y="1870361"/>
            <a:ext cx="430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Introducción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B66CAE9-4E99-50A1-9E82-817B738D837B}"/>
              </a:ext>
            </a:extLst>
          </p:cNvPr>
          <p:cNvSpPr txBox="1"/>
          <p:nvPr/>
        </p:nvSpPr>
        <p:spPr>
          <a:xfrm>
            <a:off x="2759978" y="2444355"/>
            <a:ext cx="430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Investigaciones relacionadas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4E32F4EB-A325-C8D2-E21F-CF6D8A68AFA7}"/>
              </a:ext>
            </a:extLst>
          </p:cNvPr>
          <p:cNvGrpSpPr/>
          <p:nvPr/>
        </p:nvGrpSpPr>
        <p:grpSpPr>
          <a:xfrm>
            <a:off x="2059710" y="2993244"/>
            <a:ext cx="8251377" cy="438728"/>
            <a:chOff x="2059710" y="1214581"/>
            <a:chExt cx="8251377" cy="438728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E56FBE9-25A2-B67E-0DBC-BB11A817B1BE}"/>
                </a:ext>
              </a:extLst>
            </p:cNvPr>
            <p:cNvSpPr/>
            <p:nvPr/>
          </p:nvSpPr>
          <p:spPr>
            <a:xfrm>
              <a:off x="2059710" y="1214581"/>
              <a:ext cx="461818" cy="43872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CO" b="1" dirty="0"/>
                <a:t>03</a:t>
              </a: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FCBE5DE6-0FB8-A2C3-22F8-19EC71B20D23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42" y="1653309"/>
              <a:ext cx="7961745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14573D98-517C-E9A2-3180-DD878A353A0B}"/>
                </a:ext>
              </a:extLst>
            </p:cNvPr>
            <p:cNvCxnSpPr>
              <a:cxnSpLocks/>
            </p:cNvCxnSpPr>
            <p:nvPr/>
          </p:nvCxnSpPr>
          <p:spPr>
            <a:xfrm>
              <a:off x="10311087" y="1214581"/>
              <a:ext cx="0" cy="438728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48C56948-A4AC-4EA0-57B8-DF1F0C6A772E}"/>
              </a:ext>
            </a:extLst>
          </p:cNvPr>
          <p:cNvGrpSpPr/>
          <p:nvPr/>
        </p:nvGrpSpPr>
        <p:grpSpPr>
          <a:xfrm>
            <a:off x="2059710" y="3533745"/>
            <a:ext cx="8251377" cy="447117"/>
            <a:chOff x="2059710" y="1755082"/>
            <a:chExt cx="8251377" cy="447117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211BF87-0801-51F6-681E-A86F5CEF25EC}"/>
                </a:ext>
              </a:extLst>
            </p:cNvPr>
            <p:cNvSpPr/>
            <p:nvPr/>
          </p:nvSpPr>
          <p:spPr>
            <a:xfrm>
              <a:off x="2059710" y="1763471"/>
              <a:ext cx="461818" cy="4387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CO" b="1" dirty="0"/>
                <a:t>04</a:t>
              </a:r>
            </a:p>
          </p:txBody>
        </p: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CBCFA3BE-D902-FA40-4AD4-A69480E827BA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42" y="2193810"/>
              <a:ext cx="7961745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FD7C6936-A400-04FB-2580-AEF0414D506F}"/>
                </a:ext>
              </a:extLst>
            </p:cNvPr>
            <p:cNvCxnSpPr>
              <a:cxnSpLocks/>
            </p:cNvCxnSpPr>
            <p:nvPr/>
          </p:nvCxnSpPr>
          <p:spPr>
            <a:xfrm>
              <a:off x="10311087" y="1755082"/>
              <a:ext cx="0" cy="438728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CuadroTexto 25">
            <a:extLst>
              <a:ext uri="{FF2B5EF4-FFF2-40B4-BE49-F238E27FC236}">
                <a16:creationId xmlns:a16="http://schemas.microsoft.com/office/drawing/2014/main" id="{8AF3EC7A-36D4-80C8-58AE-5F65356A072B}"/>
              </a:ext>
            </a:extLst>
          </p:cNvPr>
          <p:cNvSpPr txBox="1"/>
          <p:nvPr/>
        </p:nvSpPr>
        <p:spPr>
          <a:xfrm>
            <a:off x="2759978" y="2993244"/>
            <a:ext cx="430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Metodología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07D5E97-0E30-8836-2D8C-12A3BE5F290C}"/>
              </a:ext>
            </a:extLst>
          </p:cNvPr>
          <p:cNvSpPr txBox="1"/>
          <p:nvPr/>
        </p:nvSpPr>
        <p:spPr>
          <a:xfrm>
            <a:off x="2759978" y="3567238"/>
            <a:ext cx="430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Análisis y Resultados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381AE1A-1CC6-1658-95BD-116FD475C835}"/>
              </a:ext>
            </a:extLst>
          </p:cNvPr>
          <p:cNvGrpSpPr/>
          <p:nvPr/>
        </p:nvGrpSpPr>
        <p:grpSpPr>
          <a:xfrm>
            <a:off x="2059710" y="4081378"/>
            <a:ext cx="8251377" cy="438728"/>
            <a:chOff x="2059710" y="1214581"/>
            <a:chExt cx="8251377" cy="438728"/>
          </a:xfrm>
        </p:grpSpPr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6F70B094-B90F-6070-6188-7F777D6AD710}"/>
                </a:ext>
              </a:extLst>
            </p:cNvPr>
            <p:cNvSpPr/>
            <p:nvPr/>
          </p:nvSpPr>
          <p:spPr>
            <a:xfrm>
              <a:off x="2059710" y="1214581"/>
              <a:ext cx="461818" cy="438728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CO" b="1" dirty="0"/>
                <a:t>05</a:t>
              </a:r>
            </a:p>
          </p:txBody>
        </p:sp>
        <p:cxnSp>
          <p:nvCxnSpPr>
            <p:cNvPr id="30" name="Conector recto 29">
              <a:extLst>
                <a:ext uri="{FF2B5EF4-FFF2-40B4-BE49-F238E27FC236}">
                  <a16:creationId xmlns:a16="http://schemas.microsoft.com/office/drawing/2014/main" id="{D749EAED-0C9E-BEBE-997A-F76683674A82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42" y="1653309"/>
              <a:ext cx="7961745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B4795C4C-F58E-C986-E050-D04C680749E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1087" y="1214581"/>
              <a:ext cx="0" cy="438728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o 31">
            <a:extLst>
              <a:ext uri="{FF2B5EF4-FFF2-40B4-BE49-F238E27FC236}">
                <a16:creationId xmlns:a16="http://schemas.microsoft.com/office/drawing/2014/main" id="{807CC9F2-56AF-A0A0-0048-D0F5929980E5}"/>
              </a:ext>
            </a:extLst>
          </p:cNvPr>
          <p:cNvGrpSpPr/>
          <p:nvPr/>
        </p:nvGrpSpPr>
        <p:grpSpPr>
          <a:xfrm>
            <a:off x="2059710" y="4621879"/>
            <a:ext cx="8251377" cy="447117"/>
            <a:chOff x="2059710" y="1755082"/>
            <a:chExt cx="8251377" cy="447117"/>
          </a:xfrm>
        </p:grpSpPr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1E32024E-B558-3296-D4EA-295C24EAA16B}"/>
                </a:ext>
              </a:extLst>
            </p:cNvPr>
            <p:cNvSpPr/>
            <p:nvPr/>
          </p:nvSpPr>
          <p:spPr>
            <a:xfrm>
              <a:off x="2059710" y="1763471"/>
              <a:ext cx="461818" cy="438728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s-CO" b="1" dirty="0"/>
                <a:t>06</a:t>
              </a:r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B02E363E-44D0-88A1-7D0D-B98D1EE14CFE}"/>
                </a:ext>
              </a:extLst>
            </p:cNvPr>
            <p:cNvCxnSpPr>
              <a:cxnSpLocks/>
            </p:cNvCxnSpPr>
            <p:nvPr/>
          </p:nvCxnSpPr>
          <p:spPr>
            <a:xfrm>
              <a:off x="2349342" y="2193810"/>
              <a:ext cx="7961745" cy="0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D9098575-A909-DB8B-0906-AF37FCD9643C}"/>
                </a:ext>
              </a:extLst>
            </p:cNvPr>
            <p:cNvCxnSpPr>
              <a:cxnSpLocks/>
            </p:cNvCxnSpPr>
            <p:nvPr/>
          </p:nvCxnSpPr>
          <p:spPr>
            <a:xfrm>
              <a:off x="10311087" y="1755082"/>
              <a:ext cx="0" cy="438728"/>
            </a:xfrm>
            <a:prstGeom prst="line">
              <a:avLst/>
            </a:prstGeom>
            <a:ln w="190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1F3B9FE-381D-445B-B6D6-F3F0A25A192F}"/>
              </a:ext>
            </a:extLst>
          </p:cNvPr>
          <p:cNvSpPr txBox="1"/>
          <p:nvPr/>
        </p:nvSpPr>
        <p:spPr>
          <a:xfrm>
            <a:off x="2759978" y="4081378"/>
            <a:ext cx="430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Conclusiones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540DFCF-B2B6-57E8-5BF0-B081C6A9C184}"/>
              </a:ext>
            </a:extLst>
          </p:cNvPr>
          <p:cNvSpPr txBox="1"/>
          <p:nvPr/>
        </p:nvSpPr>
        <p:spPr>
          <a:xfrm>
            <a:off x="2759978" y="4655372"/>
            <a:ext cx="4303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2">
                    <a:lumMod val="25000"/>
                  </a:schemeClr>
                </a:solidFill>
              </a:rPr>
              <a:t>Bibliografía</a:t>
            </a:r>
          </a:p>
        </p:txBody>
      </p:sp>
    </p:spTree>
    <p:extLst>
      <p:ext uri="{BB962C8B-B14F-4D97-AF65-F5344CB8AC3E}">
        <p14:creationId xmlns:p14="http://schemas.microsoft.com/office/powerpoint/2010/main" val="343438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95B22-2C42-4C05-9DE0-F76EA21D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Conclusiones y recomendaciones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7BB17-E403-4FD5-BB58-50FA51218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201063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758C5-1C17-4A8F-9AA8-2F35B1CC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Conclusiones y recomendaciones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F0B4CEC-8637-9BA3-4AD1-413E9B016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1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4475"/>
            <a:ext cx="1219200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737BDC51-E43B-0113-611E-1ED801892CD1}"/>
              </a:ext>
            </a:extLst>
          </p:cNvPr>
          <p:cNvSpPr txBox="1"/>
          <p:nvPr/>
        </p:nvSpPr>
        <p:spPr>
          <a:xfrm>
            <a:off x="304800" y="1514475"/>
            <a:ext cx="11334750" cy="268605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12750ECD-B4A4-F96A-5776-F5440D1F5ADE}"/>
              </a:ext>
            </a:extLst>
          </p:cNvPr>
          <p:cNvSpPr/>
          <p:nvPr/>
        </p:nvSpPr>
        <p:spPr>
          <a:xfrm>
            <a:off x="371796" y="4332891"/>
            <a:ext cx="858018" cy="75929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CO" b="1" dirty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969D9F88-C127-0B15-F16E-376BD3896E95}"/>
              </a:ext>
            </a:extLst>
          </p:cNvPr>
          <p:cNvSpPr/>
          <p:nvPr/>
        </p:nvSpPr>
        <p:spPr>
          <a:xfrm>
            <a:off x="4276502" y="4200525"/>
            <a:ext cx="858018" cy="75929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CO" b="1" dirty="0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C3207658-3C6D-CEE1-25BA-AE3F54601ACE}"/>
              </a:ext>
            </a:extLst>
          </p:cNvPr>
          <p:cNvSpPr/>
          <p:nvPr/>
        </p:nvSpPr>
        <p:spPr>
          <a:xfrm>
            <a:off x="8295446" y="4171950"/>
            <a:ext cx="858018" cy="759296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CO" b="1" dirty="0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3621CF5E-2939-A8E1-91A6-F7394901E589}"/>
              </a:ext>
            </a:extLst>
          </p:cNvPr>
          <p:cNvSpPr txBox="1"/>
          <p:nvPr/>
        </p:nvSpPr>
        <p:spPr>
          <a:xfrm>
            <a:off x="1308985" y="4599406"/>
            <a:ext cx="2327743" cy="176329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0BD3D38-65A6-BE13-AFA8-F5B74F204634}"/>
              </a:ext>
            </a:extLst>
          </p:cNvPr>
          <p:cNvSpPr txBox="1"/>
          <p:nvPr/>
        </p:nvSpPr>
        <p:spPr>
          <a:xfrm>
            <a:off x="5452869" y="4461878"/>
            <a:ext cx="2327743" cy="176329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D4BAC6ED-48B9-46BE-5011-94F35BB0EAD8}"/>
              </a:ext>
            </a:extLst>
          </p:cNvPr>
          <p:cNvSpPr txBox="1"/>
          <p:nvPr/>
        </p:nvSpPr>
        <p:spPr>
          <a:xfrm>
            <a:off x="9444129" y="4332891"/>
            <a:ext cx="2327743" cy="1763293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endParaRPr lang="es-MX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s-MX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xxxxxxxxxxxxxxxxxxxxxxxxxxxx</a:t>
            </a:r>
            <a:r>
              <a:rPr lang="es-MX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es-CO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Gráfico 4" descr="Libro cerrado con relleno sólido">
            <a:extLst>
              <a:ext uri="{FF2B5EF4-FFF2-40B4-BE49-F238E27FC236}">
                <a16:creationId xmlns:a16="http://schemas.microsoft.com/office/drawing/2014/main" id="{09A90335-3D6C-5244-2919-14C4A7986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796" y="4399380"/>
            <a:ext cx="652500" cy="652500"/>
          </a:xfrm>
          <a:prstGeom prst="rect">
            <a:avLst/>
          </a:prstGeom>
        </p:spPr>
      </p:pic>
      <p:pic>
        <p:nvPicPr>
          <p:cNvPr id="9" name="Gráfico 8" descr="Libro abierto con relleno sólido">
            <a:extLst>
              <a:ext uri="{FF2B5EF4-FFF2-40B4-BE49-F238E27FC236}">
                <a16:creationId xmlns:a16="http://schemas.microsoft.com/office/drawing/2014/main" id="{3E89023F-0C4E-4A08-037A-2FBC630AC8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9617" y="4253923"/>
            <a:ext cx="652500" cy="652500"/>
          </a:xfrm>
          <a:prstGeom prst="rect">
            <a:avLst/>
          </a:prstGeom>
        </p:spPr>
      </p:pic>
      <p:pic>
        <p:nvPicPr>
          <p:cNvPr id="11" name="Gráfico 10" descr="Libros con relleno sólido">
            <a:extLst>
              <a:ext uri="{FF2B5EF4-FFF2-40B4-BE49-F238E27FC236}">
                <a16:creationId xmlns:a16="http://schemas.microsoft.com/office/drawing/2014/main" id="{978E9687-0B25-6882-E502-01882A71F6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398205" y="4220829"/>
            <a:ext cx="652500" cy="6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78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0562E12-0C11-4F28-8CED-3A68FBFA8CE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33" y="749818"/>
            <a:ext cx="5516410" cy="52252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3C87533-64CC-45A6-8BDC-6FAF599A06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968" y="2979001"/>
            <a:ext cx="2912592" cy="899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626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95B22-2C42-4C05-9DE0-F76EA21D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Introducción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7BB17-E403-4FD5-BB58-50FA51218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Área temática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Pregunta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Solución planteada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CO" dirty="0"/>
              <a:t>Objetivos</a:t>
            </a:r>
          </a:p>
        </p:txBody>
      </p:sp>
    </p:spTree>
    <p:extLst>
      <p:ext uri="{BB962C8B-B14F-4D97-AF65-F5344CB8AC3E}">
        <p14:creationId xmlns:p14="http://schemas.microsoft.com/office/powerpoint/2010/main" val="138045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Diagrama de flujo: proceso alternativo 22">
            <a:extLst>
              <a:ext uri="{FF2B5EF4-FFF2-40B4-BE49-F238E27FC236}">
                <a16:creationId xmlns:a16="http://schemas.microsoft.com/office/drawing/2014/main" id="{BC972100-DF9A-D38A-58DF-BA8FF002B92F}"/>
              </a:ext>
            </a:extLst>
          </p:cNvPr>
          <p:cNvSpPr/>
          <p:nvPr/>
        </p:nvSpPr>
        <p:spPr>
          <a:xfrm rot="5400000">
            <a:off x="5860759" y="-550524"/>
            <a:ext cx="157289" cy="7801760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C758C5-1C17-4A8F-9AA8-2F35B1CC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Introducción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9C4C775-E212-A9AB-AC28-B6B0DC88BF5C}"/>
              </a:ext>
            </a:extLst>
          </p:cNvPr>
          <p:cNvSpPr/>
          <p:nvPr/>
        </p:nvSpPr>
        <p:spPr>
          <a:xfrm>
            <a:off x="1329868" y="2564929"/>
            <a:ext cx="1555945" cy="14701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CO" b="1" dirty="0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55F251A8-4977-0A15-6372-41C26A76E922}"/>
              </a:ext>
            </a:extLst>
          </p:cNvPr>
          <p:cNvSpPr/>
          <p:nvPr/>
        </p:nvSpPr>
        <p:spPr>
          <a:xfrm>
            <a:off x="5114701" y="2564929"/>
            <a:ext cx="1555945" cy="1470171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CO" b="1" dirty="0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872A5980-4F9A-6781-2B55-CE0C5D30BB45}"/>
              </a:ext>
            </a:extLst>
          </p:cNvPr>
          <p:cNvSpPr/>
          <p:nvPr/>
        </p:nvSpPr>
        <p:spPr>
          <a:xfrm>
            <a:off x="9019407" y="2564929"/>
            <a:ext cx="1555945" cy="147017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CO" b="1" dirty="0"/>
          </a:p>
        </p:txBody>
      </p:sp>
      <p:pic>
        <p:nvPicPr>
          <p:cNvPr id="13" name="Gráfico 12" descr="Vaso de precipitado con relleno sólido">
            <a:extLst>
              <a:ext uri="{FF2B5EF4-FFF2-40B4-BE49-F238E27FC236}">
                <a16:creationId xmlns:a16="http://schemas.microsoft.com/office/drawing/2014/main" id="{F276F149-C206-8A8A-471D-7C02065FA2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0703" y="2713509"/>
            <a:ext cx="1034273" cy="1034273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9805847-0C43-EF50-1872-A2553B788E73}"/>
              </a:ext>
            </a:extLst>
          </p:cNvPr>
          <p:cNvSpPr txBox="1"/>
          <p:nvPr/>
        </p:nvSpPr>
        <p:spPr>
          <a:xfrm>
            <a:off x="1286678" y="1935655"/>
            <a:ext cx="1728132" cy="57894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s-CO" b="1" dirty="0"/>
              <a:t>ÁREA TEMÁTICA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A8612C2-6FF2-852B-E8F6-6CF6B8225E12}"/>
              </a:ext>
            </a:extLst>
          </p:cNvPr>
          <p:cNvSpPr txBox="1"/>
          <p:nvPr/>
        </p:nvSpPr>
        <p:spPr>
          <a:xfrm>
            <a:off x="5071512" y="1935655"/>
            <a:ext cx="1728132" cy="578945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s-CO" b="1" dirty="0"/>
              <a:t>PREGUNTA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1345104-108B-FCC9-81DC-C822AA978C6E}"/>
              </a:ext>
            </a:extLst>
          </p:cNvPr>
          <p:cNvSpPr txBox="1"/>
          <p:nvPr/>
        </p:nvSpPr>
        <p:spPr>
          <a:xfrm>
            <a:off x="8976218" y="1935656"/>
            <a:ext cx="1728132" cy="64633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s-CO" b="1" dirty="0"/>
              <a:t>SOLUCIÓN PLANTEADA</a:t>
            </a:r>
          </a:p>
        </p:txBody>
      </p:sp>
      <p:pic>
        <p:nvPicPr>
          <p:cNvPr id="19" name="Gráfico 18" descr="Reseña de cliente con relleno sólido">
            <a:extLst>
              <a:ext uri="{FF2B5EF4-FFF2-40B4-BE49-F238E27FC236}">
                <a16:creationId xmlns:a16="http://schemas.microsoft.com/office/drawing/2014/main" id="{A4A297E5-EA75-8241-9756-DB7575988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40179" y="2833382"/>
            <a:ext cx="914400" cy="914400"/>
          </a:xfrm>
          <a:prstGeom prst="rect">
            <a:avLst/>
          </a:prstGeom>
        </p:spPr>
      </p:pic>
      <p:pic>
        <p:nvPicPr>
          <p:cNvPr id="21" name="Gráfico 20" descr="Signo de interrogación con relleno sólido">
            <a:extLst>
              <a:ext uri="{FF2B5EF4-FFF2-40B4-BE49-F238E27FC236}">
                <a16:creationId xmlns:a16="http://schemas.microsoft.com/office/drawing/2014/main" id="{E7002503-12FD-9886-CA6A-2F8394710F2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35473" y="2833382"/>
            <a:ext cx="914400" cy="914400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336F9B02-038A-9ED9-0E06-C63EA7962A7C}"/>
              </a:ext>
            </a:extLst>
          </p:cNvPr>
          <p:cNvSpPr txBox="1"/>
          <p:nvPr/>
        </p:nvSpPr>
        <p:spPr>
          <a:xfrm>
            <a:off x="4263597" y="4276013"/>
            <a:ext cx="3445309" cy="147732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2">
                    <a:lumMod val="25000"/>
                  </a:schemeClr>
                </a:solidFill>
              </a:rPr>
              <a:t>¿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Es posible identificar un perfil de opinión político de los precandidatos presidenciales a través de la información obtenida de la red social Twitter</a:t>
            </a:r>
            <a:r>
              <a:rPr lang="es-MX" b="1" dirty="0">
                <a:solidFill>
                  <a:schemeClr val="bg2">
                    <a:lumMod val="25000"/>
                  </a:schemeClr>
                </a:solidFill>
              </a:rPr>
              <a:t>?</a:t>
            </a:r>
            <a:endParaRPr lang="es-CO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8A6D4667-EA44-D370-CF8B-BF27816859C9}"/>
              </a:ext>
            </a:extLst>
          </p:cNvPr>
          <p:cNvSpPr txBox="1"/>
          <p:nvPr/>
        </p:nvSpPr>
        <p:spPr>
          <a:xfrm>
            <a:off x="395087" y="4276013"/>
            <a:ext cx="3445309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Procesamiento de Lenguaje Natural</a:t>
            </a:r>
            <a:endParaRPr lang="es-CO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BF0A7BCE-E34F-0965-574D-7F1716073448}"/>
              </a:ext>
            </a:extLst>
          </p:cNvPr>
          <p:cNvSpPr txBox="1"/>
          <p:nvPr/>
        </p:nvSpPr>
        <p:spPr>
          <a:xfrm>
            <a:off x="8174180" y="4276013"/>
            <a:ext cx="3445309" cy="1754326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Construcción de una herramienta que permita identificar un perfil de opinión de los precandidatos, a partir de un análisis de la información de los usuarios en Twitter</a:t>
            </a:r>
            <a:endParaRPr lang="es-CO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52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758C5-1C17-4A8F-9AA8-2F35B1CC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Introducción - Objetivos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71F399E-7CA3-8330-84DB-649A5331B5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7110"/>
          <a:stretch/>
        </p:blipFill>
        <p:spPr>
          <a:xfrm>
            <a:off x="9396933" y="1560945"/>
            <a:ext cx="2795068" cy="5297055"/>
          </a:xfrm>
          <a:prstGeom prst="rect">
            <a:avLst/>
          </a:prstGeom>
        </p:spPr>
      </p:pic>
      <p:sp>
        <p:nvSpPr>
          <p:cNvPr id="7" name="Forma en L 6">
            <a:extLst>
              <a:ext uri="{FF2B5EF4-FFF2-40B4-BE49-F238E27FC236}">
                <a16:creationId xmlns:a16="http://schemas.microsoft.com/office/drawing/2014/main" id="{D9B57AC8-3088-B19C-5F1A-18B488E1CF8F}"/>
              </a:ext>
            </a:extLst>
          </p:cNvPr>
          <p:cNvSpPr/>
          <p:nvPr/>
        </p:nvSpPr>
        <p:spPr>
          <a:xfrm rot="13509806">
            <a:off x="10477751" y="3770746"/>
            <a:ext cx="1191491" cy="1143000"/>
          </a:xfrm>
          <a:prstGeom prst="corner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3D8EC72-40DA-77AE-BD24-4B9FD9476185}"/>
              </a:ext>
            </a:extLst>
          </p:cNvPr>
          <p:cNvSpPr txBox="1"/>
          <p:nvPr/>
        </p:nvSpPr>
        <p:spPr>
          <a:xfrm>
            <a:off x="2277504" y="1674381"/>
            <a:ext cx="7119429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600" dirty="0">
                <a:solidFill>
                  <a:schemeClr val="bg2">
                    <a:lumMod val="25000"/>
                  </a:schemeClr>
                </a:solidFill>
              </a:rPr>
              <a:t>Diseñar una herramienta que permita identificar un perfil de opinión de los principales precandidatos a la presidencia de Colombia para el año 2022, a partir de un análisis de aceptación y rechazo por parte de los usuarios de Twitter, utilizando técnicas de procesamiento de lenguaje natural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9E00CF8-CD86-F3F1-37C2-B119E079A846}"/>
              </a:ext>
            </a:extLst>
          </p:cNvPr>
          <p:cNvSpPr txBox="1"/>
          <p:nvPr/>
        </p:nvSpPr>
        <p:spPr>
          <a:xfrm>
            <a:off x="0" y="1857194"/>
            <a:ext cx="203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030A0"/>
                </a:solidFill>
              </a:rPr>
              <a:t>GENERAL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93DAAB8-FC4C-9C78-CE6D-A3B027EA6D86}"/>
              </a:ext>
            </a:extLst>
          </p:cNvPr>
          <p:cNvSpPr txBox="1"/>
          <p:nvPr/>
        </p:nvSpPr>
        <p:spPr>
          <a:xfrm>
            <a:off x="2277808" y="3418706"/>
            <a:ext cx="22970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</a:rPr>
              <a:t>Construir un proceso que permita la recopilación, procesamiento y visualización del análisis de los tweets de cada precandidato.</a:t>
            </a:r>
            <a:endParaRPr lang="es-CO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438EE655-C1D9-AE74-4C89-9387CA1AB276}"/>
              </a:ext>
            </a:extLst>
          </p:cNvPr>
          <p:cNvSpPr txBox="1"/>
          <p:nvPr/>
        </p:nvSpPr>
        <p:spPr>
          <a:xfrm>
            <a:off x="4716403" y="3418706"/>
            <a:ext cx="229704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</a:rPr>
              <a:t>Crear un corpus para el almacenamiento y procesamiento de los datos recolectados a través de la red social de Twitter</a:t>
            </a:r>
            <a:endParaRPr lang="es-CO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B96E094-160B-A527-18B5-D33C036B8085}"/>
              </a:ext>
            </a:extLst>
          </p:cNvPr>
          <p:cNvSpPr txBox="1"/>
          <p:nvPr/>
        </p:nvSpPr>
        <p:spPr>
          <a:xfrm>
            <a:off x="7194177" y="3418706"/>
            <a:ext cx="210654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</a:rPr>
              <a:t>Establecer métricas e indicadores que permitan determinar qué tan positivos y negativo fue la reacción de los usuarios de Twitter frente a los comentarios realizados por los precandidatos a la presidencia de Colombia.</a:t>
            </a:r>
            <a:endParaRPr lang="es-CO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D765F1C-BC90-3B71-6363-9FAD4B9CA21A}"/>
              </a:ext>
            </a:extLst>
          </p:cNvPr>
          <p:cNvSpPr txBox="1"/>
          <p:nvPr/>
        </p:nvSpPr>
        <p:spPr>
          <a:xfrm>
            <a:off x="2305212" y="5203100"/>
            <a:ext cx="22970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</a:rPr>
              <a:t>Comparar el rendimiento de los diferentes candidatos de acuerdo con las métricas definidas.</a:t>
            </a:r>
            <a:endParaRPr lang="es-CO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10709FB2-2DB3-A799-E0FD-1B16737BEDD7}"/>
              </a:ext>
            </a:extLst>
          </p:cNvPr>
          <p:cNvSpPr txBox="1"/>
          <p:nvPr/>
        </p:nvSpPr>
        <p:spPr>
          <a:xfrm>
            <a:off x="4746496" y="5243448"/>
            <a:ext cx="229704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600" dirty="0">
                <a:solidFill>
                  <a:schemeClr val="bg2">
                    <a:lumMod val="25000"/>
                  </a:schemeClr>
                </a:solidFill>
              </a:rPr>
              <a:t>Crear tablero / reporte que permita la visualización de los resultados obtenidos.</a:t>
            </a:r>
            <a:endParaRPr lang="es-CO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DB21BC5-ED02-AC6D-DCC3-BA043E609DE9}"/>
              </a:ext>
            </a:extLst>
          </p:cNvPr>
          <p:cNvSpPr txBox="1"/>
          <p:nvPr/>
        </p:nvSpPr>
        <p:spPr>
          <a:xfrm>
            <a:off x="0" y="4497633"/>
            <a:ext cx="20397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b="1" dirty="0">
                <a:solidFill>
                  <a:srgbClr val="7030A0"/>
                </a:solidFill>
              </a:rPr>
              <a:t>ESPECIFICOS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E95F7D67-82BF-6E4E-EA6C-DD171800E13B}"/>
              </a:ext>
            </a:extLst>
          </p:cNvPr>
          <p:cNvCxnSpPr/>
          <p:nvPr/>
        </p:nvCxnSpPr>
        <p:spPr>
          <a:xfrm>
            <a:off x="2028127" y="1560945"/>
            <a:ext cx="0" cy="1293091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817A745E-2C9E-11E0-1520-660D305A785A}"/>
              </a:ext>
            </a:extLst>
          </p:cNvPr>
          <p:cNvCxnSpPr>
            <a:cxnSpLocks/>
          </p:cNvCxnSpPr>
          <p:nvPr/>
        </p:nvCxnSpPr>
        <p:spPr>
          <a:xfrm>
            <a:off x="2057440" y="3429000"/>
            <a:ext cx="9698" cy="318066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44C88624-B377-BF50-969E-030E83B690A1}"/>
              </a:ext>
            </a:extLst>
          </p:cNvPr>
          <p:cNvSpPr/>
          <p:nvPr/>
        </p:nvSpPr>
        <p:spPr>
          <a:xfrm>
            <a:off x="2259639" y="4980277"/>
            <a:ext cx="2190983" cy="1042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49595B16-32B0-13B0-E6FC-CCCBF3E16DE3}"/>
              </a:ext>
            </a:extLst>
          </p:cNvPr>
          <p:cNvSpPr/>
          <p:nvPr/>
        </p:nvSpPr>
        <p:spPr>
          <a:xfrm>
            <a:off x="2259638" y="6474410"/>
            <a:ext cx="2190983" cy="1042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: esquinas redondeadas 46">
            <a:extLst>
              <a:ext uri="{FF2B5EF4-FFF2-40B4-BE49-F238E27FC236}">
                <a16:creationId xmlns:a16="http://schemas.microsoft.com/office/drawing/2014/main" id="{4DE4534E-0DEF-2FC0-C905-4F40AD1D80BA}"/>
              </a:ext>
            </a:extLst>
          </p:cNvPr>
          <p:cNvSpPr/>
          <p:nvPr/>
        </p:nvSpPr>
        <p:spPr>
          <a:xfrm>
            <a:off x="4755581" y="6471490"/>
            <a:ext cx="2190983" cy="1042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8" name="Rectángulo: esquinas redondeadas 47">
            <a:extLst>
              <a:ext uri="{FF2B5EF4-FFF2-40B4-BE49-F238E27FC236}">
                <a16:creationId xmlns:a16="http://schemas.microsoft.com/office/drawing/2014/main" id="{09558EB7-93A6-5A4A-5481-E3367314AC57}"/>
              </a:ext>
            </a:extLst>
          </p:cNvPr>
          <p:cNvSpPr/>
          <p:nvPr/>
        </p:nvSpPr>
        <p:spPr>
          <a:xfrm>
            <a:off x="4755581" y="4988366"/>
            <a:ext cx="2190983" cy="1042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9" name="Rectángulo: esquinas redondeadas 48">
            <a:extLst>
              <a:ext uri="{FF2B5EF4-FFF2-40B4-BE49-F238E27FC236}">
                <a16:creationId xmlns:a16="http://schemas.microsoft.com/office/drawing/2014/main" id="{01801E9C-9F19-9710-58A2-F20F56BDAB8E}"/>
              </a:ext>
            </a:extLst>
          </p:cNvPr>
          <p:cNvSpPr/>
          <p:nvPr/>
        </p:nvSpPr>
        <p:spPr>
          <a:xfrm>
            <a:off x="7187781" y="6465694"/>
            <a:ext cx="2190983" cy="10425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27064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95B22-2C42-4C05-9DE0-F76EA21D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Investigaciones relacionadas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7BB17-E403-4FD5-BB58-50FA51218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12840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Diagrama de flujo: proceso alternativo 149">
            <a:extLst>
              <a:ext uri="{FF2B5EF4-FFF2-40B4-BE49-F238E27FC236}">
                <a16:creationId xmlns:a16="http://schemas.microsoft.com/office/drawing/2014/main" id="{A2892D51-42C7-6437-C4AD-D3574B82DD93}"/>
              </a:ext>
            </a:extLst>
          </p:cNvPr>
          <p:cNvSpPr/>
          <p:nvPr/>
        </p:nvSpPr>
        <p:spPr>
          <a:xfrm>
            <a:off x="411480" y="6272016"/>
            <a:ext cx="10836572" cy="45719"/>
          </a:xfrm>
          <a:prstGeom prst="flowChartAlternateProcess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C758C5-1C17-4A8F-9AA8-2F35B1CC7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Investigaciones Relacionadas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215B09BB-25B8-4B34-60AE-AF588E7AD483}"/>
              </a:ext>
            </a:extLst>
          </p:cNvPr>
          <p:cNvGrpSpPr/>
          <p:nvPr/>
        </p:nvGrpSpPr>
        <p:grpSpPr>
          <a:xfrm>
            <a:off x="774749" y="1852347"/>
            <a:ext cx="3201440" cy="4527187"/>
            <a:chOff x="893448" y="1960878"/>
            <a:chExt cx="3201440" cy="4527187"/>
          </a:xfrm>
        </p:grpSpPr>
        <p:sp>
          <p:nvSpPr>
            <p:cNvPr id="134" name="Google Shape;1187;p28">
              <a:extLst>
                <a:ext uri="{FF2B5EF4-FFF2-40B4-BE49-F238E27FC236}">
                  <a16:creationId xmlns:a16="http://schemas.microsoft.com/office/drawing/2014/main" id="{C798910A-7283-EA94-BCB8-FF426AC1039C}"/>
                </a:ext>
              </a:extLst>
            </p:cNvPr>
            <p:cNvSpPr/>
            <p:nvPr/>
          </p:nvSpPr>
          <p:spPr>
            <a:xfrm>
              <a:off x="978256" y="2045686"/>
              <a:ext cx="1493563" cy="149352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9CA896B-BE60-3D7B-E21D-D791C31554F0}"/>
                </a:ext>
              </a:extLst>
            </p:cNvPr>
            <p:cNvGrpSpPr/>
            <p:nvPr/>
          </p:nvGrpSpPr>
          <p:grpSpPr>
            <a:xfrm>
              <a:off x="893448" y="1960878"/>
              <a:ext cx="3201440" cy="4527187"/>
              <a:chOff x="893448" y="1960878"/>
              <a:chExt cx="3201440" cy="4527187"/>
            </a:xfrm>
          </p:grpSpPr>
          <p:sp>
            <p:nvSpPr>
              <p:cNvPr id="128" name="Google Shape;1176;p28">
                <a:extLst>
                  <a:ext uri="{FF2B5EF4-FFF2-40B4-BE49-F238E27FC236}">
                    <a16:creationId xmlns:a16="http://schemas.microsoft.com/office/drawing/2014/main" id="{DE34014E-3842-6E82-07BC-9580B39512E2}"/>
                  </a:ext>
                </a:extLst>
              </p:cNvPr>
              <p:cNvSpPr/>
              <p:nvPr/>
            </p:nvSpPr>
            <p:spPr>
              <a:xfrm>
                <a:off x="2494918" y="2735856"/>
                <a:ext cx="123233" cy="123233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906" extrusionOk="0">
                    <a:moveTo>
                      <a:pt x="1453" y="0"/>
                    </a:moveTo>
                    <a:cubicBezTo>
                      <a:pt x="655" y="0"/>
                      <a:pt x="0" y="643"/>
                      <a:pt x="0" y="1453"/>
                    </a:cubicBezTo>
                    <a:cubicBezTo>
                      <a:pt x="0" y="2250"/>
                      <a:pt x="655" y="2905"/>
                      <a:pt x="1453" y="2905"/>
                    </a:cubicBezTo>
                    <a:cubicBezTo>
                      <a:pt x="2250" y="2905"/>
                      <a:pt x="2905" y="2250"/>
                      <a:pt x="2905" y="1453"/>
                    </a:cubicBezTo>
                    <a:cubicBezTo>
                      <a:pt x="2905" y="643"/>
                      <a:pt x="2250" y="0"/>
                      <a:pt x="145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31" name="Google Shape;1184;p28">
                <a:extLst>
                  <a:ext uri="{FF2B5EF4-FFF2-40B4-BE49-F238E27FC236}">
                    <a16:creationId xmlns:a16="http://schemas.microsoft.com/office/drawing/2014/main" id="{6A0C08DD-7A6D-6CCF-9F14-3818C75D6D55}"/>
                  </a:ext>
                </a:extLst>
              </p:cNvPr>
              <p:cNvSpPr/>
              <p:nvPr/>
            </p:nvSpPr>
            <p:spPr>
              <a:xfrm>
                <a:off x="1397800" y="6322425"/>
                <a:ext cx="165640" cy="165640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3906" extrusionOk="0">
                    <a:moveTo>
                      <a:pt x="1953" y="0"/>
                    </a:moveTo>
                    <a:cubicBezTo>
                      <a:pt x="870" y="0"/>
                      <a:pt x="1" y="881"/>
                      <a:pt x="1" y="1953"/>
                    </a:cubicBezTo>
                    <a:cubicBezTo>
                      <a:pt x="1" y="3036"/>
                      <a:pt x="870" y="3905"/>
                      <a:pt x="1953" y="3905"/>
                    </a:cubicBezTo>
                    <a:cubicBezTo>
                      <a:pt x="3037" y="3905"/>
                      <a:pt x="3906" y="3036"/>
                      <a:pt x="3906" y="1953"/>
                    </a:cubicBezTo>
                    <a:cubicBezTo>
                      <a:pt x="3906" y="881"/>
                      <a:pt x="3037" y="0"/>
                      <a:pt x="195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33" name="Google Shape;1186;p28">
                <a:extLst>
                  <a:ext uri="{FF2B5EF4-FFF2-40B4-BE49-F238E27FC236}">
                    <a16:creationId xmlns:a16="http://schemas.microsoft.com/office/drawing/2014/main" id="{DA3B2145-27C1-0EB2-111F-894683528BE8}"/>
                  </a:ext>
                </a:extLst>
              </p:cNvPr>
              <p:cNvSpPr/>
              <p:nvPr/>
            </p:nvSpPr>
            <p:spPr>
              <a:xfrm>
                <a:off x="893448" y="1960878"/>
                <a:ext cx="1663189" cy="4375012"/>
              </a:xfrm>
              <a:custGeom>
                <a:avLst/>
                <a:gdLst>
                  <a:gd name="connsiteX0" fmla="*/ 39220 w 39220"/>
                  <a:gd name="connsiteY0" fmla="*/ 19610 h 103168"/>
                  <a:gd name="connsiteX1" fmla="*/ 19610 w 39220"/>
                  <a:gd name="connsiteY1" fmla="*/ 0 h 103168"/>
                  <a:gd name="connsiteX2" fmla="*/ 0 w 39220"/>
                  <a:gd name="connsiteY2" fmla="*/ 19610 h 103168"/>
                  <a:gd name="connsiteX3" fmla="*/ 13681 w 39220"/>
                  <a:gd name="connsiteY3" fmla="*/ 38314 h 103168"/>
                  <a:gd name="connsiteX4" fmla="*/ 13793 w 39220"/>
                  <a:gd name="connsiteY4" fmla="*/ 103168 h 10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20" h="103168" fill="none" extrusionOk="0">
                    <a:moveTo>
                      <a:pt x="39220" y="19610"/>
                    </a:moveTo>
                    <a:cubicBezTo>
                      <a:pt x="39220" y="8787"/>
                      <a:pt x="30445" y="0"/>
                      <a:pt x="19610" y="0"/>
                    </a:cubicBezTo>
                    <a:cubicBezTo>
                      <a:pt x="8775" y="0"/>
                      <a:pt x="0" y="8787"/>
                      <a:pt x="0" y="19610"/>
                    </a:cubicBezTo>
                    <a:cubicBezTo>
                      <a:pt x="0" y="28373"/>
                      <a:pt x="5751" y="35802"/>
                      <a:pt x="13681" y="38314"/>
                    </a:cubicBezTo>
                    <a:cubicBezTo>
                      <a:pt x="13681" y="51621"/>
                      <a:pt x="13793" y="89861"/>
                      <a:pt x="13793" y="103168"/>
                    </a:cubicBezTo>
                  </a:path>
                </a:pathLst>
              </a:custGeom>
              <a:noFill/>
              <a:ln w="15775" cap="flat" cmpd="sng">
                <a:solidFill>
                  <a:srgbClr val="869FB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35" name="Google Shape;1188;p28">
                <a:extLst>
                  <a:ext uri="{FF2B5EF4-FFF2-40B4-BE49-F238E27FC236}">
                    <a16:creationId xmlns:a16="http://schemas.microsoft.com/office/drawing/2014/main" id="{663546B8-326D-874E-89FD-6E55C7A90FC5}"/>
                  </a:ext>
                </a:extLst>
              </p:cNvPr>
              <p:cNvSpPr/>
              <p:nvPr/>
            </p:nvSpPr>
            <p:spPr>
              <a:xfrm>
                <a:off x="1236241" y="2311730"/>
                <a:ext cx="970476" cy="970476"/>
              </a:xfrm>
              <a:custGeom>
                <a:avLst/>
                <a:gdLst/>
                <a:ahLst/>
                <a:cxnLst/>
                <a:rect l="l" t="t" r="r" b="b"/>
                <a:pathLst>
                  <a:path w="22885" h="22885" extrusionOk="0">
                    <a:moveTo>
                      <a:pt x="11443" y="1"/>
                    </a:moveTo>
                    <a:cubicBezTo>
                      <a:pt x="5121" y="1"/>
                      <a:pt x="1" y="5120"/>
                      <a:pt x="1" y="11443"/>
                    </a:cubicBezTo>
                    <a:cubicBezTo>
                      <a:pt x="1" y="17765"/>
                      <a:pt x="5121" y="22885"/>
                      <a:pt x="11443" y="22885"/>
                    </a:cubicBezTo>
                    <a:cubicBezTo>
                      <a:pt x="17765" y="22885"/>
                      <a:pt x="22885" y="17765"/>
                      <a:pt x="22885" y="11443"/>
                    </a:cubicBezTo>
                    <a:cubicBezTo>
                      <a:pt x="22885" y="5120"/>
                      <a:pt x="17765" y="1"/>
                      <a:pt x="114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1600" kern="0" dirty="0">
                    <a:solidFill>
                      <a:srgbClr val="434343"/>
                    </a:solidFill>
                    <a:ea typeface="Fira Sans Extra Condensed Medium"/>
                    <a:cs typeface="Fira Sans Extra Condensed Medium"/>
                    <a:sym typeface="Fira Sans Extra Condensed Medium"/>
                  </a:rPr>
                  <a:t>2015</a:t>
                </a:r>
                <a:endParaRPr sz="1600" kern="0" dirty="0">
                  <a:solidFill>
                    <a:srgbClr val="434343"/>
                  </a:solidFill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36" name="Google Shape;1189;p28">
                <a:extLst>
                  <a:ext uri="{FF2B5EF4-FFF2-40B4-BE49-F238E27FC236}">
                    <a16:creationId xmlns:a16="http://schemas.microsoft.com/office/drawing/2014/main" id="{BE27F78D-5B33-1ADB-8518-1210567CD402}"/>
                  </a:ext>
                </a:extLst>
              </p:cNvPr>
              <p:cNvSpPr txBox="1"/>
              <p:nvPr/>
            </p:nvSpPr>
            <p:spPr>
              <a:xfrm>
                <a:off x="1578799" y="3898799"/>
                <a:ext cx="2516089" cy="237896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s-MX" sz="1400" kern="0" dirty="0">
                    <a:solidFill>
                      <a:srgbClr val="434343"/>
                    </a:solidFill>
                    <a:ea typeface="Roboto"/>
                    <a:cs typeface="Roboto"/>
                    <a:sym typeface="Roboto"/>
                  </a:rPr>
                  <a:t>Procesamiento de lenguaje natural aplicado a la evaluación de personalidad por medio de test proyectivos de frases incompletas (Flores) NLTK</a:t>
                </a:r>
                <a:endParaRPr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8DE7807-559E-B89A-37E7-D664DAF27370}"/>
              </a:ext>
            </a:extLst>
          </p:cNvPr>
          <p:cNvGrpSpPr/>
          <p:nvPr/>
        </p:nvGrpSpPr>
        <p:grpSpPr>
          <a:xfrm>
            <a:off x="3476600" y="1852347"/>
            <a:ext cx="3201440" cy="4527186"/>
            <a:chOff x="3038304" y="1960879"/>
            <a:chExt cx="3201440" cy="4527186"/>
          </a:xfrm>
        </p:grpSpPr>
        <p:sp>
          <p:nvSpPr>
            <p:cNvPr id="139" name="Google Shape;1176;p28">
              <a:extLst>
                <a:ext uri="{FF2B5EF4-FFF2-40B4-BE49-F238E27FC236}">
                  <a16:creationId xmlns:a16="http://schemas.microsoft.com/office/drawing/2014/main" id="{2C038C8D-4D9D-DAC5-5A03-EA85D7C5BD83}"/>
                </a:ext>
              </a:extLst>
            </p:cNvPr>
            <p:cNvSpPr/>
            <p:nvPr/>
          </p:nvSpPr>
          <p:spPr>
            <a:xfrm>
              <a:off x="4639774" y="2735857"/>
              <a:ext cx="123233" cy="123233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5" y="0"/>
                    <a:pt x="0" y="643"/>
                    <a:pt x="0" y="1453"/>
                  </a:cubicBezTo>
                  <a:cubicBezTo>
                    <a:pt x="0" y="2250"/>
                    <a:pt x="655" y="2905"/>
                    <a:pt x="1453" y="2905"/>
                  </a:cubicBezTo>
                  <a:cubicBezTo>
                    <a:pt x="2250" y="2905"/>
                    <a:pt x="2905" y="2250"/>
                    <a:pt x="2905" y="1453"/>
                  </a:cubicBezTo>
                  <a:cubicBezTo>
                    <a:pt x="2905" y="643"/>
                    <a:pt x="2250" y="0"/>
                    <a:pt x="145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2" name="Google Shape;1184;p28">
              <a:extLst>
                <a:ext uri="{FF2B5EF4-FFF2-40B4-BE49-F238E27FC236}">
                  <a16:creationId xmlns:a16="http://schemas.microsoft.com/office/drawing/2014/main" id="{17B7AB2A-B291-1912-7529-0CC5CA4D3300}"/>
                </a:ext>
              </a:extLst>
            </p:cNvPr>
            <p:cNvSpPr/>
            <p:nvPr/>
          </p:nvSpPr>
          <p:spPr>
            <a:xfrm>
              <a:off x="3537894" y="6322425"/>
              <a:ext cx="165640" cy="16564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3" y="3905"/>
                  </a:cubicBezTo>
                  <a:cubicBezTo>
                    <a:pt x="3037" y="3905"/>
                    <a:pt x="3906" y="3036"/>
                    <a:pt x="3906" y="1953"/>
                  </a:cubicBezTo>
                  <a:cubicBezTo>
                    <a:pt x="3906" y="881"/>
                    <a:pt x="3037" y="0"/>
                    <a:pt x="195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4" name="Google Shape;1186;p28">
              <a:extLst>
                <a:ext uri="{FF2B5EF4-FFF2-40B4-BE49-F238E27FC236}">
                  <a16:creationId xmlns:a16="http://schemas.microsoft.com/office/drawing/2014/main" id="{27891A58-772C-4F57-5D67-A4DAE070D119}"/>
                </a:ext>
              </a:extLst>
            </p:cNvPr>
            <p:cNvSpPr/>
            <p:nvPr/>
          </p:nvSpPr>
          <p:spPr>
            <a:xfrm>
              <a:off x="3038304" y="1960879"/>
              <a:ext cx="1663189" cy="4355930"/>
            </a:xfrm>
            <a:custGeom>
              <a:avLst/>
              <a:gdLst>
                <a:gd name="connsiteX0" fmla="*/ 39220 w 39220"/>
                <a:gd name="connsiteY0" fmla="*/ 19610 h 102269"/>
                <a:gd name="connsiteX1" fmla="*/ 19610 w 39220"/>
                <a:gd name="connsiteY1" fmla="*/ 0 h 102269"/>
                <a:gd name="connsiteX2" fmla="*/ 0 w 39220"/>
                <a:gd name="connsiteY2" fmla="*/ 19610 h 102269"/>
                <a:gd name="connsiteX3" fmla="*/ 13681 w 39220"/>
                <a:gd name="connsiteY3" fmla="*/ 38314 h 102269"/>
                <a:gd name="connsiteX4" fmla="*/ 13569 w 39220"/>
                <a:gd name="connsiteY4" fmla="*/ 102269 h 102269"/>
                <a:gd name="connsiteX0" fmla="*/ 39220 w 39220"/>
                <a:gd name="connsiteY0" fmla="*/ 19610 h 102718"/>
                <a:gd name="connsiteX1" fmla="*/ 19610 w 39220"/>
                <a:gd name="connsiteY1" fmla="*/ 0 h 102718"/>
                <a:gd name="connsiteX2" fmla="*/ 0 w 39220"/>
                <a:gd name="connsiteY2" fmla="*/ 19610 h 102718"/>
                <a:gd name="connsiteX3" fmla="*/ 13681 w 39220"/>
                <a:gd name="connsiteY3" fmla="*/ 38314 h 102718"/>
                <a:gd name="connsiteX4" fmla="*/ 13625 w 39220"/>
                <a:gd name="connsiteY4" fmla="*/ 102718 h 10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0" h="102718" fill="none" extrusionOk="0">
                  <a:moveTo>
                    <a:pt x="39220" y="19610"/>
                  </a:moveTo>
                  <a:cubicBezTo>
                    <a:pt x="39220" y="8787"/>
                    <a:pt x="30445" y="0"/>
                    <a:pt x="19610" y="0"/>
                  </a:cubicBezTo>
                  <a:cubicBezTo>
                    <a:pt x="8775" y="0"/>
                    <a:pt x="0" y="8787"/>
                    <a:pt x="0" y="19610"/>
                  </a:cubicBezTo>
                  <a:cubicBezTo>
                    <a:pt x="0" y="28373"/>
                    <a:pt x="5751" y="35802"/>
                    <a:pt x="13681" y="38314"/>
                  </a:cubicBezTo>
                  <a:cubicBezTo>
                    <a:pt x="13681" y="51621"/>
                    <a:pt x="13625" y="89411"/>
                    <a:pt x="13625" y="102718"/>
                  </a:cubicBezTo>
                </a:path>
              </a:pathLst>
            </a:custGeom>
            <a:solidFill>
              <a:srgbClr val="7030A0"/>
            </a:solidFill>
            <a:ln w="15775" cap="flat" cmpd="sng">
              <a:solidFill>
                <a:srgbClr val="7030A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5" name="Google Shape;1187;p28">
              <a:extLst>
                <a:ext uri="{FF2B5EF4-FFF2-40B4-BE49-F238E27FC236}">
                  <a16:creationId xmlns:a16="http://schemas.microsoft.com/office/drawing/2014/main" id="{ED4B9731-E37F-1BC2-A489-F2A5FC791DC7}"/>
                </a:ext>
              </a:extLst>
            </p:cNvPr>
            <p:cNvSpPr/>
            <p:nvPr/>
          </p:nvSpPr>
          <p:spPr>
            <a:xfrm>
              <a:off x="3123112" y="2045687"/>
              <a:ext cx="1493563" cy="149352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46" name="Google Shape;1188;p28">
              <a:extLst>
                <a:ext uri="{FF2B5EF4-FFF2-40B4-BE49-F238E27FC236}">
                  <a16:creationId xmlns:a16="http://schemas.microsoft.com/office/drawing/2014/main" id="{BF3E07FB-A049-3B64-9F9D-94C5B7C96363}"/>
                </a:ext>
              </a:extLst>
            </p:cNvPr>
            <p:cNvSpPr/>
            <p:nvPr/>
          </p:nvSpPr>
          <p:spPr>
            <a:xfrm>
              <a:off x="3381097" y="2311731"/>
              <a:ext cx="970476" cy="970476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3" y="1"/>
                  </a:moveTo>
                  <a:cubicBezTo>
                    <a:pt x="5121" y="1"/>
                    <a:pt x="1" y="5120"/>
                    <a:pt x="1" y="11443"/>
                  </a:cubicBezTo>
                  <a:cubicBezTo>
                    <a:pt x="1" y="17765"/>
                    <a:pt x="5121" y="22885"/>
                    <a:pt x="11443" y="22885"/>
                  </a:cubicBezTo>
                  <a:cubicBezTo>
                    <a:pt x="17765" y="22885"/>
                    <a:pt x="22885" y="17765"/>
                    <a:pt x="22885" y="11443"/>
                  </a:cubicBezTo>
                  <a:cubicBezTo>
                    <a:pt x="22885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 dirty="0">
                  <a:solidFill>
                    <a:srgbClr val="434343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2016</a:t>
              </a:r>
              <a:endParaRPr sz="1600" kern="0" dirty="0">
                <a:solidFill>
                  <a:srgbClr val="434343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7" name="Google Shape;1189;p28">
              <a:extLst>
                <a:ext uri="{FF2B5EF4-FFF2-40B4-BE49-F238E27FC236}">
                  <a16:creationId xmlns:a16="http://schemas.microsoft.com/office/drawing/2014/main" id="{14793D0E-D696-FD0D-3B27-39CF3F16F981}"/>
                </a:ext>
              </a:extLst>
            </p:cNvPr>
            <p:cNvSpPr txBox="1"/>
            <p:nvPr/>
          </p:nvSpPr>
          <p:spPr>
            <a:xfrm>
              <a:off x="3723656" y="3898800"/>
              <a:ext cx="2516088" cy="23394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s-MX"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Análisis de sentimiento en Twitter: El bueno, el malo y el &gt;:( (Becerra</a:t>
              </a:r>
              <a:r>
                <a:rPr lang="es-MX" dirty="0">
                  <a:solidFill>
                    <a:schemeClr val="bg2">
                      <a:lumMod val="25000"/>
                    </a:schemeClr>
                  </a:solidFill>
                  <a:sym typeface="Roboto"/>
                </a:rPr>
                <a:t>) </a:t>
              </a:r>
              <a:r>
                <a:rPr lang="es-MX" sz="1400" kern="0" dirty="0">
                  <a:solidFill>
                    <a:srgbClr val="434343"/>
                  </a:solidFill>
                  <a:ea typeface="Roboto"/>
                  <a:sym typeface="Roboto"/>
                </a:rPr>
                <a:t>SVM – Arboles de Decisión – Clasificador Bayesiano</a:t>
              </a:r>
            </a:p>
            <a:p>
              <a:pPr defTabSz="1219170">
                <a:buClr>
                  <a:srgbClr val="000000"/>
                </a:buClr>
              </a:pPr>
              <a:endParaRPr lang="es-MX" sz="1400" kern="0" dirty="0">
                <a:solidFill>
                  <a:srgbClr val="434343"/>
                </a:solidFill>
                <a:ea typeface="Roboto"/>
                <a:sym typeface="Roboto"/>
              </a:endParaRPr>
            </a:p>
            <a:p>
              <a:pPr defTabSz="1219170">
                <a:buClr>
                  <a:srgbClr val="000000"/>
                </a:buClr>
              </a:pPr>
              <a:endParaRPr lang="es-MX" sz="1400" kern="0" dirty="0">
                <a:solidFill>
                  <a:srgbClr val="434343"/>
                </a:solidFill>
                <a:ea typeface="Roboto"/>
                <a:sym typeface="Roboto"/>
              </a:endParaRPr>
            </a:p>
          </p:txBody>
        </p:sp>
      </p:grpSp>
      <p:grpSp>
        <p:nvGrpSpPr>
          <p:cNvPr id="181" name="Grupo 180">
            <a:extLst>
              <a:ext uri="{FF2B5EF4-FFF2-40B4-BE49-F238E27FC236}">
                <a16:creationId xmlns:a16="http://schemas.microsoft.com/office/drawing/2014/main" id="{1CE00738-E8F7-EBBC-DE2E-22D71288F21C}"/>
              </a:ext>
            </a:extLst>
          </p:cNvPr>
          <p:cNvGrpSpPr/>
          <p:nvPr/>
        </p:nvGrpSpPr>
        <p:grpSpPr>
          <a:xfrm>
            <a:off x="6197649" y="1852347"/>
            <a:ext cx="3201440" cy="4527187"/>
            <a:chOff x="893448" y="1960878"/>
            <a:chExt cx="3201440" cy="4527187"/>
          </a:xfrm>
        </p:grpSpPr>
        <p:sp>
          <p:nvSpPr>
            <p:cNvPr id="182" name="Google Shape;1187;p28">
              <a:extLst>
                <a:ext uri="{FF2B5EF4-FFF2-40B4-BE49-F238E27FC236}">
                  <a16:creationId xmlns:a16="http://schemas.microsoft.com/office/drawing/2014/main" id="{9597E69F-1B5E-85E3-1685-251F6347E202}"/>
                </a:ext>
              </a:extLst>
            </p:cNvPr>
            <p:cNvSpPr/>
            <p:nvPr/>
          </p:nvSpPr>
          <p:spPr>
            <a:xfrm>
              <a:off x="978256" y="2045686"/>
              <a:ext cx="1493563" cy="149352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grpSp>
          <p:nvGrpSpPr>
            <p:cNvPr id="183" name="Grupo 182">
              <a:extLst>
                <a:ext uri="{FF2B5EF4-FFF2-40B4-BE49-F238E27FC236}">
                  <a16:creationId xmlns:a16="http://schemas.microsoft.com/office/drawing/2014/main" id="{E1B2D6C7-0348-82B4-8A02-AA88B2B2648E}"/>
                </a:ext>
              </a:extLst>
            </p:cNvPr>
            <p:cNvGrpSpPr/>
            <p:nvPr/>
          </p:nvGrpSpPr>
          <p:grpSpPr>
            <a:xfrm>
              <a:off x="893448" y="1960878"/>
              <a:ext cx="3201440" cy="4527187"/>
              <a:chOff x="893448" y="1960878"/>
              <a:chExt cx="3201440" cy="4527187"/>
            </a:xfrm>
          </p:grpSpPr>
          <p:sp>
            <p:nvSpPr>
              <p:cNvPr id="184" name="Google Shape;1176;p28">
                <a:extLst>
                  <a:ext uri="{FF2B5EF4-FFF2-40B4-BE49-F238E27FC236}">
                    <a16:creationId xmlns:a16="http://schemas.microsoft.com/office/drawing/2014/main" id="{610925A1-B13F-6584-86BD-E925CC8A3490}"/>
                  </a:ext>
                </a:extLst>
              </p:cNvPr>
              <p:cNvSpPr/>
              <p:nvPr/>
            </p:nvSpPr>
            <p:spPr>
              <a:xfrm>
                <a:off x="2494918" y="2735856"/>
                <a:ext cx="123233" cy="123233"/>
              </a:xfrm>
              <a:custGeom>
                <a:avLst/>
                <a:gdLst/>
                <a:ahLst/>
                <a:cxnLst/>
                <a:rect l="l" t="t" r="r" b="b"/>
                <a:pathLst>
                  <a:path w="2906" h="2906" extrusionOk="0">
                    <a:moveTo>
                      <a:pt x="1453" y="0"/>
                    </a:moveTo>
                    <a:cubicBezTo>
                      <a:pt x="655" y="0"/>
                      <a:pt x="0" y="643"/>
                      <a:pt x="0" y="1453"/>
                    </a:cubicBezTo>
                    <a:cubicBezTo>
                      <a:pt x="0" y="2250"/>
                      <a:pt x="655" y="2905"/>
                      <a:pt x="1453" y="2905"/>
                    </a:cubicBezTo>
                    <a:cubicBezTo>
                      <a:pt x="2250" y="2905"/>
                      <a:pt x="2905" y="2250"/>
                      <a:pt x="2905" y="1453"/>
                    </a:cubicBezTo>
                    <a:cubicBezTo>
                      <a:pt x="2905" y="643"/>
                      <a:pt x="2250" y="0"/>
                      <a:pt x="145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5" name="Google Shape;1184;p28">
                <a:extLst>
                  <a:ext uri="{FF2B5EF4-FFF2-40B4-BE49-F238E27FC236}">
                    <a16:creationId xmlns:a16="http://schemas.microsoft.com/office/drawing/2014/main" id="{D9DDC481-1D68-4982-5ABA-551A2E6BC43A}"/>
                  </a:ext>
                </a:extLst>
              </p:cNvPr>
              <p:cNvSpPr/>
              <p:nvPr/>
            </p:nvSpPr>
            <p:spPr>
              <a:xfrm>
                <a:off x="1397800" y="6322425"/>
                <a:ext cx="165640" cy="165640"/>
              </a:xfrm>
              <a:custGeom>
                <a:avLst/>
                <a:gdLst/>
                <a:ahLst/>
                <a:cxnLst/>
                <a:rect l="l" t="t" r="r" b="b"/>
                <a:pathLst>
                  <a:path w="3906" h="3906" extrusionOk="0">
                    <a:moveTo>
                      <a:pt x="1953" y="0"/>
                    </a:moveTo>
                    <a:cubicBezTo>
                      <a:pt x="870" y="0"/>
                      <a:pt x="1" y="881"/>
                      <a:pt x="1" y="1953"/>
                    </a:cubicBezTo>
                    <a:cubicBezTo>
                      <a:pt x="1" y="3036"/>
                      <a:pt x="870" y="3905"/>
                      <a:pt x="1953" y="3905"/>
                    </a:cubicBezTo>
                    <a:cubicBezTo>
                      <a:pt x="3037" y="3905"/>
                      <a:pt x="3906" y="3036"/>
                      <a:pt x="3906" y="1953"/>
                    </a:cubicBezTo>
                    <a:cubicBezTo>
                      <a:pt x="3906" y="881"/>
                      <a:pt x="3037" y="0"/>
                      <a:pt x="1953" y="0"/>
                    </a:cubicBezTo>
                    <a:close/>
                  </a:path>
                </a:pathLst>
              </a:custGeom>
              <a:solidFill>
                <a:srgbClr val="869FB2"/>
              </a:solidFill>
              <a:ln>
                <a:solidFill>
                  <a:schemeClr val="bg1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6" name="Google Shape;1186;p28">
                <a:extLst>
                  <a:ext uri="{FF2B5EF4-FFF2-40B4-BE49-F238E27FC236}">
                    <a16:creationId xmlns:a16="http://schemas.microsoft.com/office/drawing/2014/main" id="{D223D6F8-6435-0EA2-2932-6CA517604074}"/>
                  </a:ext>
                </a:extLst>
              </p:cNvPr>
              <p:cNvSpPr/>
              <p:nvPr/>
            </p:nvSpPr>
            <p:spPr>
              <a:xfrm>
                <a:off x="893448" y="1960878"/>
                <a:ext cx="1663189" cy="4375012"/>
              </a:xfrm>
              <a:custGeom>
                <a:avLst/>
                <a:gdLst>
                  <a:gd name="connsiteX0" fmla="*/ 39220 w 39220"/>
                  <a:gd name="connsiteY0" fmla="*/ 19610 h 103168"/>
                  <a:gd name="connsiteX1" fmla="*/ 19610 w 39220"/>
                  <a:gd name="connsiteY1" fmla="*/ 0 h 103168"/>
                  <a:gd name="connsiteX2" fmla="*/ 0 w 39220"/>
                  <a:gd name="connsiteY2" fmla="*/ 19610 h 103168"/>
                  <a:gd name="connsiteX3" fmla="*/ 13681 w 39220"/>
                  <a:gd name="connsiteY3" fmla="*/ 38314 h 103168"/>
                  <a:gd name="connsiteX4" fmla="*/ 13793 w 39220"/>
                  <a:gd name="connsiteY4" fmla="*/ 103168 h 103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220" h="103168" fill="none" extrusionOk="0">
                    <a:moveTo>
                      <a:pt x="39220" y="19610"/>
                    </a:moveTo>
                    <a:cubicBezTo>
                      <a:pt x="39220" y="8787"/>
                      <a:pt x="30445" y="0"/>
                      <a:pt x="19610" y="0"/>
                    </a:cubicBezTo>
                    <a:cubicBezTo>
                      <a:pt x="8775" y="0"/>
                      <a:pt x="0" y="8787"/>
                      <a:pt x="0" y="19610"/>
                    </a:cubicBezTo>
                    <a:cubicBezTo>
                      <a:pt x="0" y="28373"/>
                      <a:pt x="5751" y="35802"/>
                      <a:pt x="13681" y="38314"/>
                    </a:cubicBezTo>
                    <a:cubicBezTo>
                      <a:pt x="13681" y="51621"/>
                      <a:pt x="13793" y="89861"/>
                      <a:pt x="13793" y="103168"/>
                    </a:cubicBezTo>
                  </a:path>
                </a:pathLst>
              </a:custGeom>
              <a:noFill/>
              <a:ln w="15775" cap="flat" cmpd="sng">
                <a:solidFill>
                  <a:srgbClr val="869FB2"/>
                </a:solidFill>
                <a:prstDash val="solid"/>
                <a:miter lim="11906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endParaRPr sz="1867" kern="0">
                  <a:solidFill>
                    <a:srgbClr val="000000"/>
                  </a:solidFill>
                  <a:cs typeface="Arial"/>
                  <a:sym typeface="Arial"/>
                </a:endParaRPr>
              </a:p>
            </p:txBody>
          </p:sp>
          <p:sp>
            <p:nvSpPr>
              <p:cNvPr id="187" name="Google Shape;1188;p28">
                <a:extLst>
                  <a:ext uri="{FF2B5EF4-FFF2-40B4-BE49-F238E27FC236}">
                    <a16:creationId xmlns:a16="http://schemas.microsoft.com/office/drawing/2014/main" id="{4A410685-8272-516D-B535-D979C0FA1614}"/>
                  </a:ext>
                </a:extLst>
              </p:cNvPr>
              <p:cNvSpPr/>
              <p:nvPr/>
            </p:nvSpPr>
            <p:spPr>
              <a:xfrm>
                <a:off x="1236241" y="2311730"/>
                <a:ext cx="970476" cy="970476"/>
              </a:xfrm>
              <a:custGeom>
                <a:avLst/>
                <a:gdLst/>
                <a:ahLst/>
                <a:cxnLst/>
                <a:rect l="l" t="t" r="r" b="b"/>
                <a:pathLst>
                  <a:path w="22885" h="22885" extrusionOk="0">
                    <a:moveTo>
                      <a:pt x="11443" y="1"/>
                    </a:moveTo>
                    <a:cubicBezTo>
                      <a:pt x="5121" y="1"/>
                      <a:pt x="1" y="5120"/>
                      <a:pt x="1" y="11443"/>
                    </a:cubicBezTo>
                    <a:cubicBezTo>
                      <a:pt x="1" y="17765"/>
                      <a:pt x="5121" y="22885"/>
                      <a:pt x="11443" y="22885"/>
                    </a:cubicBezTo>
                    <a:cubicBezTo>
                      <a:pt x="17765" y="22885"/>
                      <a:pt x="22885" y="17765"/>
                      <a:pt x="22885" y="11443"/>
                    </a:cubicBezTo>
                    <a:cubicBezTo>
                      <a:pt x="22885" y="5120"/>
                      <a:pt x="17765" y="1"/>
                      <a:pt x="1144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 defTabSz="1219170">
                  <a:buClr>
                    <a:srgbClr val="000000"/>
                  </a:buClr>
                </a:pPr>
                <a:r>
                  <a:rPr lang="en" sz="1600" kern="0" dirty="0">
                    <a:solidFill>
                      <a:srgbClr val="434343"/>
                    </a:solidFill>
                    <a:ea typeface="Fira Sans Extra Condensed Medium"/>
                    <a:cs typeface="Fira Sans Extra Condensed Medium"/>
                    <a:sym typeface="Fira Sans Extra Condensed Medium"/>
                  </a:rPr>
                  <a:t>2020</a:t>
                </a:r>
                <a:endParaRPr sz="1600" kern="0" dirty="0">
                  <a:solidFill>
                    <a:srgbClr val="434343"/>
                  </a:solidFill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188" name="Google Shape;1189;p28">
                <a:extLst>
                  <a:ext uri="{FF2B5EF4-FFF2-40B4-BE49-F238E27FC236}">
                    <a16:creationId xmlns:a16="http://schemas.microsoft.com/office/drawing/2014/main" id="{2CE094CB-2397-3CA1-0370-99AC45596C7C}"/>
                  </a:ext>
                </a:extLst>
              </p:cNvPr>
              <p:cNvSpPr txBox="1"/>
              <p:nvPr/>
            </p:nvSpPr>
            <p:spPr>
              <a:xfrm>
                <a:off x="1578800" y="3898800"/>
                <a:ext cx="2516088" cy="24370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defTabSz="1219170">
                  <a:buClr>
                    <a:srgbClr val="000000"/>
                  </a:buClr>
                </a:pPr>
                <a:r>
                  <a:rPr lang="es-MX" sz="1400" kern="0" dirty="0">
                    <a:solidFill>
                      <a:srgbClr val="434343"/>
                    </a:solidFill>
                    <a:ea typeface="Roboto"/>
                    <a:cs typeface="Roboto"/>
                    <a:sym typeface="Roboto"/>
                  </a:rPr>
                  <a:t>Procesamiento del lenguaje natural con BERT: Análisis de sentimientos en tuits</a:t>
                </a:r>
              </a:p>
              <a:p>
                <a:pPr defTabSz="1219170">
                  <a:buClr>
                    <a:srgbClr val="000000"/>
                  </a:buClr>
                </a:pPr>
                <a:r>
                  <a:rPr lang="es-CO" sz="1400" kern="0" dirty="0">
                    <a:solidFill>
                      <a:srgbClr val="434343"/>
                    </a:solidFill>
                    <a:ea typeface="Roboto"/>
                    <a:cs typeface="Roboto"/>
                    <a:sym typeface="Roboto"/>
                  </a:rPr>
                  <a:t>(Gonzales) </a:t>
                </a:r>
                <a:r>
                  <a:rPr lang="es-CO" sz="1400" kern="0" dirty="0" err="1">
                    <a:solidFill>
                      <a:srgbClr val="434343"/>
                    </a:solidFill>
                    <a:ea typeface="Roboto"/>
                    <a:cs typeface="Roboto"/>
                    <a:sym typeface="Roboto"/>
                  </a:rPr>
                  <a:t>tranformadores</a:t>
                </a:r>
                <a:r>
                  <a:rPr lang="es-CO" sz="1400" kern="0" dirty="0">
                    <a:solidFill>
                      <a:srgbClr val="434343"/>
                    </a:solidFill>
                    <a:ea typeface="Roboto"/>
                    <a:cs typeface="Roboto"/>
                    <a:sym typeface="Roboto"/>
                  </a:rPr>
                  <a:t> / Bert</a:t>
                </a:r>
                <a:endParaRPr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189" name="Grupo 188">
            <a:extLst>
              <a:ext uri="{FF2B5EF4-FFF2-40B4-BE49-F238E27FC236}">
                <a16:creationId xmlns:a16="http://schemas.microsoft.com/office/drawing/2014/main" id="{AC791833-7418-4BA4-63E4-47D7E1E7B80A}"/>
              </a:ext>
            </a:extLst>
          </p:cNvPr>
          <p:cNvGrpSpPr/>
          <p:nvPr/>
        </p:nvGrpSpPr>
        <p:grpSpPr>
          <a:xfrm>
            <a:off x="8899500" y="1852347"/>
            <a:ext cx="3201438" cy="4527186"/>
            <a:chOff x="3038304" y="1960879"/>
            <a:chExt cx="3201438" cy="4527186"/>
          </a:xfrm>
        </p:grpSpPr>
        <p:sp>
          <p:nvSpPr>
            <p:cNvPr id="190" name="Google Shape;1176;p28">
              <a:extLst>
                <a:ext uri="{FF2B5EF4-FFF2-40B4-BE49-F238E27FC236}">
                  <a16:creationId xmlns:a16="http://schemas.microsoft.com/office/drawing/2014/main" id="{4D0237BC-C484-2D4E-ABD5-3F50268681D6}"/>
                </a:ext>
              </a:extLst>
            </p:cNvPr>
            <p:cNvSpPr/>
            <p:nvPr/>
          </p:nvSpPr>
          <p:spPr>
            <a:xfrm>
              <a:off x="4639774" y="2735857"/>
              <a:ext cx="123233" cy="123233"/>
            </a:xfrm>
            <a:custGeom>
              <a:avLst/>
              <a:gdLst/>
              <a:ahLst/>
              <a:cxnLst/>
              <a:rect l="l" t="t" r="r" b="b"/>
              <a:pathLst>
                <a:path w="2906" h="2906" extrusionOk="0">
                  <a:moveTo>
                    <a:pt x="1453" y="0"/>
                  </a:moveTo>
                  <a:cubicBezTo>
                    <a:pt x="655" y="0"/>
                    <a:pt x="0" y="643"/>
                    <a:pt x="0" y="1453"/>
                  </a:cubicBezTo>
                  <a:cubicBezTo>
                    <a:pt x="0" y="2250"/>
                    <a:pt x="655" y="2905"/>
                    <a:pt x="1453" y="2905"/>
                  </a:cubicBezTo>
                  <a:cubicBezTo>
                    <a:pt x="2250" y="2905"/>
                    <a:pt x="2905" y="2250"/>
                    <a:pt x="2905" y="1453"/>
                  </a:cubicBezTo>
                  <a:cubicBezTo>
                    <a:pt x="2905" y="643"/>
                    <a:pt x="2250" y="0"/>
                    <a:pt x="145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1" name="Google Shape;1184;p28">
              <a:extLst>
                <a:ext uri="{FF2B5EF4-FFF2-40B4-BE49-F238E27FC236}">
                  <a16:creationId xmlns:a16="http://schemas.microsoft.com/office/drawing/2014/main" id="{8E458C80-9B03-0283-D054-DCB6CE9A606D}"/>
                </a:ext>
              </a:extLst>
            </p:cNvPr>
            <p:cNvSpPr/>
            <p:nvPr/>
          </p:nvSpPr>
          <p:spPr>
            <a:xfrm>
              <a:off x="3537894" y="6322425"/>
              <a:ext cx="165640" cy="165640"/>
            </a:xfrm>
            <a:custGeom>
              <a:avLst/>
              <a:gdLst/>
              <a:ahLst/>
              <a:cxnLst/>
              <a:rect l="l" t="t" r="r" b="b"/>
              <a:pathLst>
                <a:path w="3906" h="3906" extrusionOk="0">
                  <a:moveTo>
                    <a:pt x="1953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3" y="3905"/>
                  </a:cubicBezTo>
                  <a:cubicBezTo>
                    <a:pt x="3037" y="3905"/>
                    <a:pt x="3906" y="3036"/>
                    <a:pt x="3906" y="1953"/>
                  </a:cubicBezTo>
                  <a:cubicBezTo>
                    <a:pt x="3906" y="881"/>
                    <a:pt x="3037" y="0"/>
                    <a:pt x="1953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solidFill>
                <a:schemeClr val="bg1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2" name="Google Shape;1186;p28">
              <a:extLst>
                <a:ext uri="{FF2B5EF4-FFF2-40B4-BE49-F238E27FC236}">
                  <a16:creationId xmlns:a16="http://schemas.microsoft.com/office/drawing/2014/main" id="{F71D888D-B049-C373-7064-53177DDE80A2}"/>
                </a:ext>
              </a:extLst>
            </p:cNvPr>
            <p:cNvSpPr/>
            <p:nvPr/>
          </p:nvSpPr>
          <p:spPr>
            <a:xfrm>
              <a:off x="3038304" y="1960879"/>
              <a:ext cx="1663189" cy="4355930"/>
            </a:xfrm>
            <a:custGeom>
              <a:avLst/>
              <a:gdLst>
                <a:gd name="connsiteX0" fmla="*/ 39220 w 39220"/>
                <a:gd name="connsiteY0" fmla="*/ 19610 h 102269"/>
                <a:gd name="connsiteX1" fmla="*/ 19610 w 39220"/>
                <a:gd name="connsiteY1" fmla="*/ 0 h 102269"/>
                <a:gd name="connsiteX2" fmla="*/ 0 w 39220"/>
                <a:gd name="connsiteY2" fmla="*/ 19610 h 102269"/>
                <a:gd name="connsiteX3" fmla="*/ 13681 w 39220"/>
                <a:gd name="connsiteY3" fmla="*/ 38314 h 102269"/>
                <a:gd name="connsiteX4" fmla="*/ 13569 w 39220"/>
                <a:gd name="connsiteY4" fmla="*/ 102269 h 102269"/>
                <a:gd name="connsiteX0" fmla="*/ 39220 w 39220"/>
                <a:gd name="connsiteY0" fmla="*/ 19610 h 102718"/>
                <a:gd name="connsiteX1" fmla="*/ 19610 w 39220"/>
                <a:gd name="connsiteY1" fmla="*/ 0 h 102718"/>
                <a:gd name="connsiteX2" fmla="*/ 0 w 39220"/>
                <a:gd name="connsiteY2" fmla="*/ 19610 h 102718"/>
                <a:gd name="connsiteX3" fmla="*/ 13681 w 39220"/>
                <a:gd name="connsiteY3" fmla="*/ 38314 h 102718"/>
                <a:gd name="connsiteX4" fmla="*/ 13625 w 39220"/>
                <a:gd name="connsiteY4" fmla="*/ 102718 h 102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20" h="102718" fill="none" extrusionOk="0">
                  <a:moveTo>
                    <a:pt x="39220" y="19610"/>
                  </a:moveTo>
                  <a:cubicBezTo>
                    <a:pt x="39220" y="8787"/>
                    <a:pt x="30445" y="0"/>
                    <a:pt x="19610" y="0"/>
                  </a:cubicBezTo>
                  <a:cubicBezTo>
                    <a:pt x="8775" y="0"/>
                    <a:pt x="0" y="8787"/>
                    <a:pt x="0" y="19610"/>
                  </a:cubicBezTo>
                  <a:cubicBezTo>
                    <a:pt x="0" y="28373"/>
                    <a:pt x="5751" y="35802"/>
                    <a:pt x="13681" y="38314"/>
                  </a:cubicBezTo>
                  <a:cubicBezTo>
                    <a:pt x="13681" y="51621"/>
                    <a:pt x="13625" y="89411"/>
                    <a:pt x="13625" y="102718"/>
                  </a:cubicBezTo>
                </a:path>
              </a:pathLst>
            </a:custGeom>
            <a:solidFill>
              <a:srgbClr val="7030A0"/>
            </a:solidFill>
            <a:ln w="15775" cap="flat" cmpd="sng">
              <a:solidFill>
                <a:srgbClr val="7030A0"/>
              </a:solidFill>
              <a:prstDash val="solid"/>
              <a:miter lim="11906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3" name="Google Shape;1187;p28">
              <a:extLst>
                <a:ext uri="{FF2B5EF4-FFF2-40B4-BE49-F238E27FC236}">
                  <a16:creationId xmlns:a16="http://schemas.microsoft.com/office/drawing/2014/main" id="{A192AD3C-05D4-B593-56B6-2CD30B25FD4E}"/>
                </a:ext>
              </a:extLst>
            </p:cNvPr>
            <p:cNvSpPr/>
            <p:nvPr/>
          </p:nvSpPr>
          <p:spPr>
            <a:xfrm>
              <a:off x="3123112" y="2045687"/>
              <a:ext cx="1493563" cy="1493520"/>
            </a:xfrm>
            <a:custGeom>
              <a:avLst/>
              <a:gdLst/>
              <a:ahLst/>
              <a:cxnLst/>
              <a:rect l="l" t="t" r="r" b="b"/>
              <a:pathLst>
                <a:path w="35220" h="35219" extrusionOk="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194" name="Google Shape;1188;p28">
              <a:extLst>
                <a:ext uri="{FF2B5EF4-FFF2-40B4-BE49-F238E27FC236}">
                  <a16:creationId xmlns:a16="http://schemas.microsoft.com/office/drawing/2014/main" id="{CE3D30AE-43A7-2404-AE40-32BBA450501B}"/>
                </a:ext>
              </a:extLst>
            </p:cNvPr>
            <p:cNvSpPr/>
            <p:nvPr/>
          </p:nvSpPr>
          <p:spPr>
            <a:xfrm>
              <a:off x="3381097" y="2311731"/>
              <a:ext cx="970476" cy="970476"/>
            </a:xfrm>
            <a:custGeom>
              <a:avLst/>
              <a:gdLst/>
              <a:ahLst/>
              <a:cxnLst/>
              <a:rect l="l" t="t" r="r" b="b"/>
              <a:pathLst>
                <a:path w="22885" h="22885" extrusionOk="0">
                  <a:moveTo>
                    <a:pt x="11443" y="1"/>
                  </a:moveTo>
                  <a:cubicBezTo>
                    <a:pt x="5121" y="1"/>
                    <a:pt x="1" y="5120"/>
                    <a:pt x="1" y="11443"/>
                  </a:cubicBezTo>
                  <a:cubicBezTo>
                    <a:pt x="1" y="17765"/>
                    <a:pt x="5121" y="22885"/>
                    <a:pt x="11443" y="22885"/>
                  </a:cubicBezTo>
                  <a:cubicBezTo>
                    <a:pt x="17765" y="22885"/>
                    <a:pt x="22885" y="17765"/>
                    <a:pt x="22885" y="11443"/>
                  </a:cubicBezTo>
                  <a:cubicBezTo>
                    <a:pt x="22885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170">
                <a:buClr>
                  <a:srgbClr val="000000"/>
                </a:buClr>
              </a:pPr>
              <a:r>
                <a:rPr lang="en" sz="1600" kern="0" dirty="0">
                  <a:solidFill>
                    <a:srgbClr val="434343"/>
                  </a:solidFill>
                  <a:ea typeface="Fira Sans Extra Condensed Medium"/>
                  <a:cs typeface="Fira Sans Extra Condensed Medium"/>
                  <a:sym typeface="Fira Sans Extra Condensed Medium"/>
                </a:rPr>
                <a:t>2021</a:t>
              </a:r>
              <a:endParaRPr sz="1600" kern="0" dirty="0">
                <a:solidFill>
                  <a:srgbClr val="434343"/>
                </a:solidFill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5" name="Google Shape;1189;p28">
              <a:extLst>
                <a:ext uri="{FF2B5EF4-FFF2-40B4-BE49-F238E27FC236}">
                  <a16:creationId xmlns:a16="http://schemas.microsoft.com/office/drawing/2014/main" id="{537D4F11-F236-559B-369F-277AEA255096}"/>
                </a:ext>
              </a:extLst>
            </p:cNvPr>
            <p:cNvSpPr txBox="1"/>
            <p:nvPr/>
          </p:nvSpPr>
          <p:spPr>
            <a:xfrm>
              <a:off x="3723655" y="3898800"/>
              <a:ext cx="2516087" cy="2437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r>
                <a:rPr lang="es-CO" sz="1400" kern="0" dirty="0" err="1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RoBERTuito</a:t>
              </a:r>
              <a:r>
                <a:rPr lang="es-CO"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: a </a:t>
              </a:r>
              <a:r>
                <a:rPr lang="es-CO" sz="1400" kern="0" dirty="0" err="1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pre-trained</a:t>
              </a:r>
              <a:r>
                <a:rPr lang="es-CO"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 </a:t>
              </a:r>
              <a:r>
                <a:rPr lang="es-CO" sz="1400" kern="0" dirty="0" err="1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language</a:t>
              </a:r>
              <a:r>
                <a:rPr lang="es-CO"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 </a:t>
              </a:r>
              <a:r>
                <a:rPr lang="es-CO" sz="1400" kern="0" dirty="0" err="1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model</a:t>
              </a:r>
              <a:r>
                <a:rPr lang="es-CO"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 </a:t>
              </a:r>
              <a:r>
                <a:rPr lang="es-CO" sz="1400" kern="0" dirty="0" err="1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for</a:t>
              </a:r>
              <a:r>
                <a:rPr lang="es-CO"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 social media </a:t>
              </a:r>
              <a:r>
                <a:rPr lang="es-CO" sz="1400" kern="0" dirty="0" err="1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text</a:t>
              </a:r>
              <a:r>
                <a:rPr lang="es-CO"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 in (Alonso, &amp; Luque</a:t>
              </a:r>
              <a:r>
                <a:rPr lang="en"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) </a:t>
              </a:r>
              <a:r>
                <a:rPr lang="es-CO"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) </a:t>
              </a:r>
              <a:r>
                <a:rPr lang="es-CO" sz="1400" kern="0" dirty="0" err="1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tranformadores</a:t>
              </a:r>
              <a:r>
                <a:rPr lang="es-CO" sz="1400" kern="0" dirty="0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 / </a:t>
              </a:r>
              <a:r>
                <a:rPr lang="es-CO" sz="1400" kern="0" dirty="0" err="1">
                  <a:solidFill>
                    <a:srgbClr val="434343"/>
                  </a:solidFill>
                  <a:ea typeface="Roboto"/>
                  <a:cs typeface="Roboto"/>
                  <a:sym typeface="Roboto"/>
                </a:rPr>
                <a:t>RoBERTuito</a:t>
              </a:r>
              <a:endParaRPr sz="1400" kern="0" dirty="0">
                <a:solidFill>
                  <a:srgbClr val="434343"/>
                </a:solidFill>
                <a:ea typeface="Roboto"/>
                <a:cs typeface="Roboto"/>
                <a:sym typeface="Roboto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3959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A95B22-2C42-4C05-9DE0-F76EA21D0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+mn-lt"/>
              </a:rPr>
              <a:t>Metodología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667BB17-E403-4FD5-BB58-50FA51218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790417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EBC7ECE6-B47B-4C21-A9D2-9ED69A3A56E4}"/>
              </a:ext>
            </a:extLst>
          </p:cNvPr>
          <p:cNvCxnSpPr>
            <a:cxnSpLocks/>
          </p:cNvCxnSpPr>
          <p:nvPr/>
        </p:nvCxnSpPr>
        <p:spPr>
          <a:xfrm>
            <a:off x="4238343" y="692265"/>
            <a:ext cx="0" cy="493776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146E36A9-B2FA-456E-8157-19A57AC51680}"/>
              </a:ext>
            </a:extLst>
          </p:cNvPr>
          <p:cNvCxnSpPr>
            <a:cxnSpLocks/>
          </p:cNvCxnSpPr>
          <p:nvPr/>
        </p:nvCxnSpPr>
        <p:spPr>
          <a:xfrm>
            <a:off x="5951527" y="692265"/>
            <a:ext cx="9122" cy="493776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C0DB3B11-EA79-453E-A1F9-29C6AA54208F}"/>
              </a:ext>
            </a:extLst>
          </p:cNvPr>
          <p:cNvCxnSpPr>
            <a:cxnSpLocks/>
          </p:cNvCxnSpPr>
          <p:nvPr/>
        </p:nvCxnSpPr>
        <p:spPr>
          <a:xfrm flipH="1">
            <a:off x="8129422" y="692265"/>
            <a:ext cx="9123" cy="4937760"/>
          </a:xfrm>
          <a:prstGeom prst="line">
            <a:avLst/>
          </a:prstGeom>
          <a:ln w="28575">
            <a:solidFill>
              <a:schemeClr val="bg2">
                <a:lumMod val="90000"/>
              </a:schemeClr>
            </a:solidFill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EACCBC-413C-4413-A454-59CE6DA722B3}"/>
              </a:ext>
            </a:extLst>
          </p:cNvPr>
          <p:cNvGrpSpPr/>
          <p:nvPr/>
        </p:nvGrpSpPr>
        <p:grpSpPr>
          <a:xfrm>
            <a:off x="2720785" y="1724345"/>
            <a:ext cx="1316074" cy="1391994"/>
            <a:chOff x="2596868" y="1585236"/>
            <a:chExt cx="1316074" cy="1391994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6FE08B-2AB8-405E-8AF0-0A7710BA5E01}"/>
                </a:ext>
              </a:extLst>
            </p:cNvPr>
            <p:cNvGrpSpPr/>
            <p:nvPr/>
          </p:nvGrpSpPr>
          <p:grpSpPr>
            <a:xfrm>
              <a:off x="2669356" y="1585236"/>
              <a:ext cx="1195633" cy="1195633"/>
              <a:chOff x="2669356" y="1585236"/>
              <a:chExt cx="1195633" cy="1195633"/>
            </a:xfrm>
          </p:grpSpPr>
          <p:pic>
            <p:nvPicPr>
              <p:cNvPr id="8" name="Graphic 7" descr="Laptop with solid fill">
                <a:extLst>
                  <a:ext uri="{FF2B5EF4-FFF2-40B4-BE49-F238E27FC236}">
                    <a16:creationId xmlns:a16="http://schemas.microsoft.com/office/drawing/2014/main" id="{D5555C6C-816E-4C7E-BEAC-8F41795ACE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669356" y="1585236"/>
                <a:ext cx="1195633" cy="1195633"/>
              </a:xfrm>
              <a:prstGeom prst="rect">
                <a:avLst/>
              </a:prstGeom>
            </p:spPr>
          </p:pic>
          <p:pic>
            <p:nvPicPr>
              <p:cNvPr id="10" name="Graphic 9" descr="Gears with solid fill">
                <a:extLst>
                  <a:ext uri="{FF2B5EF4-FFF2-40B4-BE49-F238E27FC236}">
                    <a16:creationId xmlns:a16="http://schemas.microsoft.com/office/drawing/2014/main" id="{10A4C044-9730-4FFD-87C6-EE7F4A989A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004007" y="1846865"/>
                <a:ext cx="540471" cy="540471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157312-F9BD-4213-9415-6D6F9698283C}"/>
                </a:ext>
              </a:extLst>
            </p:cNvPr>
            <p:cNvSpPr txBox="1"/>
            <p:nvPr/>
          </p:nvSpPr>
          <p:spPr>
            <a:xfrm>
              <a:off x="2596868" y="2484787"/>
              <a:ext cx="1316074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Web </a:t>
              </a: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scraping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(Selenium)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D43988-7834-4ACE-8DAD-4D1C2896CEFE}"/>
              </a:ext>
            </a:extLst>
          </p:cNvPr>
          <p:cNvGrpSpPr/>
          <p:nvPr/>
        </p:nvGrpSpPr>
        <p:grpSpPr>
          <a:xfrm>
            <a:off x="2810831" y="3981034"/>
            <a:ext cx="1178076" cy="1331593"/>
            <a:chOff x="2716224" y="2803719"/>
            <a:chExt cx="1178076" cy="133159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A5C1E17-CB3F-4DBB-9187-8ED041E5D742}"/>
                </a:ext>
              </a:extLst>
            </p:cNvPr>
            <p:cNvSpPr txBox="1"/>
            <p:nvPr/>
          </p:nvSpPr>
          <p:spPr>
            <a:xfrm>
              <a:off x="2716224" y="3642869"/>
              <a:ext cx="1178076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API</a:t>
              </a:r>
            </a:p>
            <a:p>
              <a:pPr algn="ct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Tweepy</a:t>
              </a:r>
              <a:r>
                <a:rPr lang="es-CO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5" name="Graphic 14" descr="Gears with solid fill">
              <a:extLst>
                <a:ext uri="{FF2B5EF4-FFF2-40B4-BE49-F238E27FC236}">
                  <a16:creationId xmlns:a16="http://schemas.microsoft.com/office/drawing/2014/main" id="{1D1AD141-0BC2-408D-9584-DFD29117D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15138" t="40713" r="34985" b="9356"/>
            <a:stretch/>
          </p:blipFill>
          <p:spPr>
            <a:xfrm>
              <a:off x="2942922" y="3000080"/>
              <a:ext cx="665825" cy="666530"/>
            </a:xfrm>
            <a:prstGeom prst="rect">
              <a:avLst/>
            </a:prstGeom>
          </p:spPr>
        </p:pic>
        <p:pic>
          <p:nvPicPr>
            <p:cNvPr id="20" name="Graphic 19" descr="Cloud with solid fill">
              <a:extLst>
                <a:ext uri="{FF2B5EF4-FFF2-40B4-BE49-F238E27FC236}">
                  <a16:creationId xmlns:a16="http://schemas.microsoft.com/office/drawing/2014/main" id="{59B307F6-3921-496E-9EA0-227FFC853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t="22321" b="19805"/>
            <a:stretch/>
          </p:blipFill>
          <p:spPr>
            <a:xfrm>
              <a:off x="2776044" y="2803719"/>
              <a:ext cx="1055017" cy="610575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E6D84931-F676-4CCB-9936-5FA988DDE661}"/>
              </a:ext>
            </a:extLst>
          </p:cNvPr>
          <p:cNvGrpSpPr/>
          <p:nvPr/>
        </p:nvGrpSpPr>
        <p:grpSpPr>
          <a:xfrm>
            <a:off x="4338271" y="1724345"/>
            <a:ext cx="1622388" cy="1514334"/>
            <a:chOff x="3818153" y="1721138"/>
            <a:chExt cx="1622388" cy="1514334"/>
          </a:xfrm>
        </p:grpSpPr>
        <p:pic>
          <p:nvPicPr>
            <p:cNvPr id="25" name="Graphic 24" descr="Document with solid fill">
              <a:extLst>
                <a:ext uri="{FF2B5EF4-FFF2-40B4-BE49-F238E27FC236}">
                  <a16:creationId xmlns:a16="http://schemas.microsoft.com/office/drawing/2014/main" id="{EDA9401E-10CF-4B86-8DD6-C91246CD2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04176" y="1721138"/>
              <a:ext cx="914400" cy="914400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B94F818-4A2F-447D-993D-805A148F9924}"/>
                </a:ext>
              </a:extLst>
            </p:cNvPr>
            <p:cNvSpPr txBox="1"/>
            <p:nvPr/>
          </p:nvSpPr>
          <p:spPr>
            <a:xfrm>
              <a:off x="3818153" y="2560031"/>
              <a:ext cx="1622388" cy="6754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Corpus Tweets</a:t>
              </a:r>
            </a:p>
            <a:p>
              <a:pPr algn="ctr">
                <a:lnSpc>
                  <a:spcPts val="1800"/>
                </a:lnSpc>
              </a:pPr>
              <a:r>
                <a:rPr lang="es-CO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(limpieza, palabras vacías lematizado y </a:t>
              </a:r>
              <a:r>
                <a:rPr lang="es-CO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tokenizado</a:t>
              </a:r>
              <a:r>
                <a:rPr lang="es-CO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 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5F42E25-2899-43FF-8D2E-34A1E3B5134C}"/>
              </a:ext>
            </a:extLst>
          </p:cNvPr>
          <p:cNvGrpSpPr/>
          <p:nvPr/>
        </p:nvGrpSpPr>
        <p:grpSpPr>
          <a:xfrm>
            <a:off x="4356530" y="3745541"/>
            <a:ext cx="1594997" cy="1111169"/>
            <a:chOff x="3836412" y="3302206"/>
            <a:chExt cx="1594997" cy="1111169"/>
          </a:xfrm>
        </p:grpSpPr>
        <p:pic>
          <p:nvPicPr>
            <p:cNvPr id="35" name="Graphic 34" descr="Document with solid fill">
              <a:extLst>
                <a:ext uri="{FF2B5EF4-FFF2-40B4-BE49-F238E27FC236}">
                  <a16:creationId xmlns:a16="http://schemas.microsoft.com/office/drawing/2014/main" id="{C0273BAF-6E90-48A9-8002-5A55B0D25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28944" y="3302206"/>
              <a:ext cx="914400" cy="9144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E1ABC6E-FD22-43F3-BF32-038FD2EF7328}"/>
                </a:ext>
              </a:extLst>
            </p:cNvPr>
            <p:cNvSpPr txBox="1"/>
            <p:nvPr/>
          </p:nvSpPr>
          <p:spPr>
            <a:xfrm>
              <a:off x="3836412" y="4192865"/>
              <a:ext cx="1594997" cy="2205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Perfil del usuario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A998A09-0C01-4B82-97E1-64B895D2E310}"/>
              </a:ext>
            </a:extLst>
          </p:cNvPr>
          <p:cNvGrpSpPr/>
          <p:nvPr/>
        </p:nvGrpSpPr>
        <p:grpSpPr>
          <a:xfrm>
            <a:off x="5960649" y="504427"/>
            <a:ext cx="2185859" cy="1249279"/>
            <a:chOff x="5270854" y="407098"/>
            <a:chExt cx="2187009" cy="1249279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A161C71-E010-41DF-A1AB-94DB766B690E}"/>
                </a:ext>
              </a:extLst>
            </p:cNvPr>
            <p:cNvSpPr txBox="1"/>
            <p:nvPr/>
          </p:nvSpPr>
          <p:spPr>
            <a:xfrm>
              <a:off x="5270854" y="1256267"/>
              <a:ext cx="2187009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Análisis de sentimientos</a:t>
              </a:r>
            </a:p>
            <a:p>
              <a:pPr algn="ctr"/>
              <a:r>
                <a:rPr lang="es-CO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Roboto"/>
                </a:rPr>
                <a:t>(</a:t>
              </a:r>
              <a:r>
                <a:rPr lang="es-CO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sym typeface="Roboto"/>
                </a:rPr>
                <a:t>RoBERTuito</a:t>
              </a:r>
              <a:r>
                <a:rPr lang="es-CO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Roboto"/>
                </a:rPr>
                <a:t>, NLTK, </a:t>
              </a:r>
              <a:r>
                <a:rPr lang="es-CO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sym typeface="Roboto"/>
                </a:rPr>
                <a:t>spaCy</a:t>
              </a:r>
              <a:r>
                <a:rPr lang="es-CO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Roboto"/>
                </a:rPr>
                <a:t>)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3" name="Graphic 52" descr="Right And Left Brain with solid fill">
              <a:extLst>
                <a:ext uri="{FF2B5EF4-FFF2-40B4-BE49-F238E27FC236}">
                  <a16:creationId xmlns:a16="http://schemas.microsoft.com/office/drawing/2014/main" id="{18EA19E3-C801-43AC-9CAA-C8118221B6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893841" y="407098"/>
              <a:ext cx="914400" cy="914400"/>
            </a:xfrm>
            <a:prstGeom prst="rect">
              <a:avLst/>
            </a:prstGeom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EFE8511-60D4-4098-8454-E3B6879F925D}"/>
              </a:ext>
            </a:extLst>
          </p:cNvPr>
          <p:cNvGrpSpPr/>
          <p:nvPr/>
        </p:nvGrpSpPr>
        <p:grpSpPr>
          <a:xfrm>
            <a:off x="5960649" y="1831775"/>
            <a:ext cx="2185858" cy="1347668"/>
            <a:chOff x="5068505" y="1878066"/>
            <a:chExt cx="2168765" cy="134766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F9DBB0-001B-4622-9917-E011A7B24EBF}"/>
                </a:ext>
              </a:extLst>
            </p:cNvPr>
            <p:cNvSpPr txBox="1"/>
            <p:nvPr/>
          </p:nvSpPr>
          <p:spPr>
            <a:xfrm>
              <a:off x="5068505" y="2774392"/>
              <a:ext cx="2168765" cy="45134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Identificación de tópicos</a:t>
              </a:r>
            </a:p>
            <a:p>
              <a:pPr algn="ctr">
                <a:lnSpc>
                  <a:spcPts val="1800"/>
                </a:lnSpc>
              </a:pPr>
              <a:r>
                <a:rPr lang="es-CO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(K-medias)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4" name="Graphic 53" descr="Internet Of Things with solid fill">
              <a:extLst>
                <a:ext uri="{FF2B5EF4-FFF2-40B4-BE49-F238E27FC236}">
                  <a16:creationId xmlns:a16="http://schemas.microsoft.com/office/drawing/2014/main" id="{82269D30-F084-4027-99C7-83F0FA93F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743521" y="1878066"/>
              <a:ext cx="914400" cy="9144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82490D6-957A-4B0D-92B3-741C4957B311}"/>
              </a:ext>
            </a:extLst>
          </p:cNvPr>
          <p:cNvGrpSpPr/>
          <p:nvPr/>
        </p:nvGrpSpPr>
        <p:grpSpPr>
          <a:xfrm>
            <a:off x="5960650" y="3119605"/>
            <a:ext cx="2168772" cy="1284017"/>
            <a:chOff x="5230139" y="3261945"/>
            <a:chExt cx="2033823" cy="1284017"/>
          </a:xfrm>
        </p:grpSpPr>
        <p:pic>
          <p:nvPicPr>
            <p:cNvPr id="58" name="Graphic 57" descr="Radar Chart with solid fill">
              <a:extLst>
                <a:ext uri="{FF2B5EF4-FFF2-40B4-BE49-F238E27FC236}">
                  <a16:creationId xmlns:a16="http://schemas.microsoft.com/office/drawing/2014/main" id="{B7885A19-BDDC-46D4-8A0C-A982FC2F2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28320" y="3261945"/>
              <a:ext cx="914400" cy="914400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296DF3B-0288-4DC2-A57C-C1D68E02D35D}"/>
                </a:ext>
              </a:extLst>
            </p:cNvPr>
            <p:cNvSpPr txBox="1"/>
            <p:nvPr/>
          </p:nvSpPr>
          <p:spPr>
            <a:xfrm>
              <a:off x="5230139" y="4145852"/>
              <a:ext cx="2033823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Análisis de red</a:t>
              </a:r>
            </a:p>
            <a:p>
              <a:pPr algn="ctr"/>
              <a:r>
                <a:rPr lang="es-CO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s-CO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pyvis</a:t>
              </a:r>
              <a:r>
                <a:rPr lang="es-CO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AF501A1-8A98-451E-8138-AB3152706ED5}"/>
              </a:ext>
            </a:extLst>
          </p:cNvPr>
          <p:cNvGrpSpPr/>
          <p:nvPr/>
        </p:nvGrpSpPr>
        <p:grpSpPr>
          <a:xfrm>
            <a:off x="5942409" y="4393843"/>
            <a:ext cx="2187013" cy="1259142"/>
            <a:chOff x="4997525" y="4687333"/>
            <a:chExt cx="2168773" cy="1259142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A94B0AF-393F-40A2-8134-A1F627298D9F}"/>
                </a:ext>
              </a:extLst>
            </p:cNvPr>
            <p:cNvSpPr txBox="1"/>
            <p:nvPr/>
          </p:nvSpPr>
          <p:spPr>
            <a:xfrm>
              <a:off x="4997525" y="5546365"/>
              <a:ext cx="2168773" cy="4001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Análisis descriptivo</a:t>
              </a:r>
            </a:p>
            <a:p>
              <a:pPr algn="ctr"/>
              <a:r>
                <a:rPr lang="es-CO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s-CO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plotly</a:t>
              </a:r>
              <a:r>
                <a:rPr lang="es-CO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)</a:t>
              </a:r>
              <a:endPara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65" name="Graphic 64" descr="Presentation with bar chart with solid fill">
              <a:extLst>
                <a:ext uri="{FF2B5EF4-FFF2-40B4-BE49-F238E27FC236}">
                  <a16:creationId xmlns:a16="http://schemas.microsoft.com/office/drawing/2014/main" id="{E8E9D743-CBE9-427D-83DF-EDCDA3ACF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5705291" y="4687333"/>
              <a:ext cx="914400" cy="914400"/>
            </a:xfrm>
            <a:prstGeom prst="rect">
              <a:avLst/>
            </a:prstGeom>
          </p:spPr>
        </p:pic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6DCF6BC1-D0E9-404E-B3BD-068E377BDCEA}"/>
              </a:ext>
            </a:extLst>
          </p:cNvPr>
          <p:cNvGrpSpPr/>
          <p:nvPr/>
        </p:nvGrpSpPr>
        <p:grpSpPr>
          <a:xfrm>
            <a:off x="8866747" y="2485087"/>
            <a:ext cx="3175297" cy="1506247"/>
            <a:chOff x="7461720" y="2205954"/>
            <a:chExt cx="3175297" cy="1506247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12A6BF7D-0B2F-4E79-86E5-CB799DC869BD}"/>
                </a:ext>
              </a:extLst>
            </p:cNvPr>
            <p:cNvGrpSpPr/>
            <p:nvPr/>
          </p:nvGrpSpPr>
          <p:grpSpPr>
            <a:xfrm>
              <a:off x="7595944" y="2205954"/>
              <a:ext cx="2901151" cy="914400"/>
              <a:chOff x="7595944" y="2205954"/>
              <a:chExt cx="2901151" cy="914400"/>
            </a:xfrm>
          </p:grpSpPr>
          <p:pic>
            <p:nvPicPr>
              <p:cNvPr id="49" name="Graphic 48" descr="Bar graph with upward trend with solid fill">
                <a:extLst>
                  <a:ext uri="{FF2B5EF4-FFF2-40B4-BE49-F238E27FC236}">
                    <a16:creationId xmlns:a16="http://schemas.microsoft.com/office/drawing/2014/main" id="{D1C0E0AA-F9E4-4CB4-8471-3868F70EB8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>
                <a:off x="8586177" y="220595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1" name="Graphic 50" descr="Gauge with solid fill">
                <a:extLst>
                  <a:ext uri="{FF2B5EF4-FFF2-40B4-BE49-F238E27FC236}">
                    <a16:creationId xmlns:a16="http://schemas.microsoft.com/office/drawing/2014/main" id="{49B52196-0538-4143-B007-9489CF5D00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595944" y="2205954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0" name="Graphic 69" descr="Linear Graph with solid fill">
                <a:extLst>
                  <a:ext uri="{FF2B5EF4-FFF2-40B4-BE49-F238E27FC236}">
                    <a16:creationId xmlns:a16="http://schemas.microsoft.com/office/drawing/2014/main" id="{BD50DF10-74F1-44D5-B35D-D8E692ABE0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p:blipFill>
            <p:spPr>
              <a:xfrm>
                <a:off x="9582695" y="2205954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04BEFFD-F65D-44E1-8111-B2B3C7CF69E4}"/>
                </a:ext>
              </a:extLst>
            </p:cNvPr>
            <p:cNvSpPr txBox="1"/>
            <p:nvPr/>
          </p:nvSpPr>
          <p:spPr>
            <a:xfrm>
              <a:off x="7461720" y="3030027"/>
              <a:ext cx="3175297" cy="6821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Panel de </a:t>
              </a:r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visualización </a:t>
              </a:r>
            </a:p>
            <a:p>
              <a:pPr algn="ctr">
                <a:lnSpc>
                  <a:spcPts val="1800"/>
                </a:lnSpc>
              </a:pPr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“Perfil de precandidatos de Colombia 2022”</a:t>
              </a:r>
            </a:p>
            <a:p>
              <a:pPr algn="ctr">
                <a:lnSpc>
                  <a:spcPts val="1800"/>
                </a:lnSpc>
              </a:pPr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</a:t>
              </a:r>
              <a:r>
                <a:rPr lang="es-CO" sz="14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ipython</a:t>
              </a:r>
              <a:r>
                <a:rPr lang="es-CO" sz="1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voila)</a:t>
              </a:r>
            </a:p>
          </p:txBody>
        </p:sp>
      </p:grp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172C1628-F22C-49C6-A39A-721A9C8F026B}"/>
              </a:ext>
            </a:extLst>
          </p:cNvPr>
          <p:cNvCxnSpPr>
            <a:cxnSpLocks/>
            <a:stCxn id="62" idx="3"/>
            <a:endCxn id="8" idx="1"/>
          </p:cNvCxnSpPr>
          <p:nvPr/>
        </p:nvCxnSpPr>
        <p:spPr>
          <a:xfrm flipV="1">
            <a:off x="2056339" y="2322162"/>
            <a:ext cx="736934" cy="69623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Connector: Curved 75">
            <a:extLst>
              <a:ext uri="{FF2B5EF4-FFF2-40B4-BE49-F238E27FC236}">
                <a16:creationId xmlns:a16="http://schemas.microsoft.com/office/drawing/2014/main" id="{E4AFE315-07AD-4FDC-9B5C-091D7D915FCA}"/>
              </a:ext>
            </a:extLst>
          </p:cNvPr>
          <p:cNvCxnSpPr>
            <a:cxnSpLocks/>
            <a:stCxn id="62" idx="3"/>
            <a:endCxn id="20" idx="1"/>
          </p:cNvCxnSpPr>
          <p:nvPr/>
        </p:nvCxnSpPr>
        <p:spPr>
          <a:xfrm>
            <a:off x="2056339" y="3018395"/>
            <a:ext cx="814312" cy="126792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F04DE62-B740-43EB-9CCA-E9C539344616}"/>
              </a:ext>
            </a:extLst>
          </p:cNvPr>
          <p:cNvCxnSpPr>
            <a:cxnSpLocks/>
          </p:cNvCxnSpPr>
          <p:nvPr/>
        </p:nvCxnSpPr>
        <p:spPr>
          <a:xfrm>
            <a:off x="4056196" y="4468578"/>
            <a:ext cx="617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200D5EEF-32EC-4AB1-A487-6D09A05403E2}"/>
              </a:ext>
            </a:extLst>
          </p:cNvPr>
          <p:cNvCxnSpPr>
            <a:cxnSpLocks/>
          </p:cNvCxnSpPr>
          <p:nvPr/>
        </p:nvCxnSpPr>
        <p:spPr>
          <a:xfrm>
            <a:off x="4056196" y="2352012"/>
            <a:ext cx="6176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Connector: Curved 88">
            <a:extLst>
              <a:ext uri="{FF2B5EF4-FFF2-40B4-BE49-F238E27FC236}">
                <a16:creationId xmlns:a16="http://schemas.microsoft.com/office/drawing/2014/main" id="{9F0EC022-DA15-4C46-BDE1-63409229898E}"/>
              </a:ext>
            </a:extLst>
          </p:cNvPr>
          <p:cNvCxnSpPr>
            <a:cxnSpLocks/>
            <a:stCxn id="25" idx="3"/>
            <a:endCxn id="53" idx="1"/>
          </p:cNvCxnSpPr>
          <p:nvPr/>
        </p:nvCxnSpPr>
        <p:spPr>
          <a:xfrm flipV="1">
            <a:off x="5638694" y="961627"/>
            <a:ext cx="944614" cy="12199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3" name="Connector: Curved 92">
            <a:extLst>
              <a:ext uri="{FF2B5EF4-FFF2-40B4-BE49-F238E27FC236}">
                <a16:creationId xmlns:a16="http://schemas.microsoft.com/office/drawing/2014/main" id="{1E7F6DAA-4B08-4539-A134-F314E69ADAF5}"/>
              </a:ext>
            </a:extLst>
          </p:cNvPr>
          <p:cNvCxnSpPr>
            <a:cxnSpLocks/>
            <a:stCxn id="25" idx="3"/>
            <a:endCxn id="54" idx="1"/>
          </p:cNvCxnSpPr>
          <p:nvPr/>
        </p:nvCxnSpPr>
        <p:spPr>
          <a:xfrm>
            <a:off x="5638694" y="2181545"/>
            <a:ext cx="1002291" cy="1074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Connector: Curved 95">
            <a:extLst>
              <a:ext uri="{FF2B5EF4-FFF2-40B4-BE49-F238E27FC236}">
                <a16:creationId xmlns:a16="http://schemas.microsoft.com/office/drawing/2014/main" id="{B49659A7-58A7-49D2-A1A8-CB22D8803CB9}"/>
              </a:ext>
            </a:extLst>
          </p:cNvPr>
          <p:cNvCxnSpPr>
            <a:cxnSpLocks/>
            <a:stCxn id="35" idx="3"/>
            <a:endCxn id="58" idx="1"/>
          </p:cNvCxnSpPr>
          <p:nvPr/>
        </p:nvCxnSpPr>
        <p:spPr>
          <a:xfrm flipV="1">
            <a:off x="5663462" y="3576805"/>
            <a:ext cx="935060" cy="62593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Connector: Curved 98">
            <a:extLst>
              <a:ext uri="{FF2B5EF4-FFF2-40B4-BE49-F238E27FC236}">
                <a16:creationId xmlns:a16="http://schemas.microsoft.com/office/drawing/2014/main" id="{068B80AA-B98D-441B-8334-D6106DE54325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5663462" y="4202741"/>
            <a:ext cx="992666" cy="63991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Connector: Curved 101">
            <a:extLst>
              <a:ext uri="{FF2B5EF4-FFF2-40B4-BE49-F238E27FC236}">
                <a16:creationId xmlns:a16="http://schemas.microsoft.com/office/drawing/2014/main" id="{99C6F41E-D778-4B50-A2F1-679E4615CFF2}"/>
              </a:ext>
            </a:extLst>
          </p:cNvPr>
          <p:cNvCxnSpPr>
            <a:cxnSpLocks/>
            <a:stCxn id="53" idx="3"/>
            <a:endCxn id="51" idx="1"/>
          </p:cNvCxnSpPr>
          <p:nvPr/>
        </p:nvCxnSpPr>
        <p:spPr>
          <a:xfrm>
            <a:off x="7497227" y="961627"/>
            <a:ext cx="1503744" cy="198066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B2F1499E-22F6-4050-AAFF-75640BEEFF85}"/>
              </a:ext>
            </a:extLst>
          </p:cNvPr>
          <p:cNvCxnSpPr>
            <a:cxnSpLocks/>
            <a:stCxn id="54" idx="3"/>
            <a:endCxn id="51" idx="1"/>
          </p:cNvCxnSpPr>
          <p:nvPr/>
        </p:nvCxnSpPr>
        <p:spPr>
          <a:xfrm>
            <a:off x="7562592" y="2288975"/>
            <a:ext cx="1438379" cy="6533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9" name="Connector: Curved 108">
            <a:extLst>
              <a:ext uri="{FF2B5EF4-FFF2-40B4-BE49-F238E27FC236}">
                <a16:creationId xmlns:a16="http://schemas.microsoft.com/office/drawing/2014/main" id="{22E51D29-DDC2-4FC3-8175-63AB33E913E9}"/>
              </a:ext>
            </a:extLst>
          </p:cNvPr>
          <p:cNvCxnSpPr>
            <a:cxnSpLocks/>
            <a:stCxn id="58" idx="3"/>
            <a:endCxn id="51" idx="1"/>
          </p:cNvCxnSpPr>
          <p:nvPr/>
        </p:nvCxnSpPr>
        <p:spPr>
          <a:xfrm flipV="1">
            <a:off x="7573595" y="2942287"/>
            <a:ext cx="1427376" cy="63451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29010943-C3F2-4531-A4AE-FEFF06C06279}"/>
              </a:ext>
            </a:extLst>
          </p:cNvPr>
          <p:cNvCxnSpPr>
            <a:cxnSpLocks/>
            <a:endCxn id="51" idx="1"/>
          </p:cNvCxnSpPr>
          <p:nvPr/>
        </p:nvCxnSpPr>
        <p:spPr>
          <a:xfrm flipV="1">
            <a:off x="7578218" y="2942287"/>
            <a:ext cx="1422753" cy="190036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A7078246-7C9D-4F6C-BD0D-945BA5FA1E42}"/>
              </a:ext>
            </a:extLst>
          </p:cNvPr>
          <p:cNvSpPr txBox="1"/>
          <p:nvPr/>
        </p:nvSpPr>
        <p:spPr>
          <a:xfrm>
            <a:off x="1034099" y="15333"/>
            <a:ext cx="3313301" cy="5919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s-CO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Extracción de datos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74A39140-6E55-4ECB-B901-1D015BC208F3}"/>
              </a:ext>
            </a:extLst>
          </p:cNvPr>
          <p:cNvSpPr txBox="1"/>
          <p:nvPr/>
        </p:nvSpPr>
        <p:spPr>
          <a:xfrm>
            <a:off x="4347401" y="15333"/>
            <a:ext cx="1536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Entendimiento de datos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A41F75F4-AD0C-4328-A375-8FEEE012EA7E}"/>
              </a:ext>
            </a:extLst>
          </p:cNvPr>
          <p:cNvSpPr txBox="1"/>
          <p:nvPr/>
        </p:nvSpPr>
        <p:spPr>
          <a:xfrm>
            <a:off x="5942409" y="15333"/>
            <a:ext cx="21778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Modelación y Evaluación de datos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97A21FA-D1D8-4C47-A7FE-323C20AA50D5}"/>
              </a:ext>
            </a:extLst>
          </p:cNvPr>
          <p:cNvSpPr txBox="1"/>
          <p:nvPr/>
        </p:nvSpPr>
        <p:spPr>
          <a:xfrm>
            <a:off x="8196564" y="15333"/>
            <a:ext cx="3845480" cy="57942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s-CO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Despliegue del análisis de datos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25007F6-B84E-CB20-1A44-7A80F14B21DE}"/>
              </a:ext>
            </a:extLst>
          </p:cNvPr>
          <p:cNvGrpSpPr/>
          <p:nvPr/>
        </p:nvGrpSpPr>
        <p:grpSpPr>
          <a:xfrm>
            <a:off x="1190190" y="2690175"/>
            <a:ext cx="866149" cy="1006526"/>
            <a:chOff x="670072" y="3285794"/>
            <a:chExt cx="866149" cy="100652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B04A3E-447F-4E2D-9CDC-2C1903415302}"/>
                </a:ext>
              </a:extLst>
            </p:cNvPr>
            <p:cNvSpPr txBox="1"/>
            <p:nvPr/>
          </p:nvSpPr>
          <p:spPr>
            <a:xfrm>
              <a:off x="670072" y="3953766"/>
              <a:ext cx="7769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CO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Twitter</a:t>
              </a:r>
              <a:endPara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DC9328DB-7A0D-EEAE-97B5-0D3702D97D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737896" y="3285794"/>
              <a:ext cx="798325" cy="656439"/>
            </a:xfrm>
            <a:prstGeom prst="rect">
              <a:avLst/>
            </a:prstGeom>
          </p:spPr>
        </p:pic>
      </p:grpSp>
      <p:sp>
        <p:nvSpPr>
          <p:cNvPr id="78" name="TextBox 123">
            <a:extLst>
              <a:ext uri="{FF2B5EF4-FFF2-40B4-BE49-F238E27FC236}">
                <a16:creationId xmlns:a16="http://schemas.microsoft.com/office/drawing/2014/main" id="{9DBA81D0-EA25-D903-223A-EA8FB3494AA2}"/>
              </a:ext>
            </a:extLst>
          </p:cNvPr>
          <p:cNvSpPr txBox="1"/>
          <p:nvPr/>
        </p:nvSpPr>
        <p:spPr>
          <a:xfrm>
            <a:off x="632057" y="5724359"/>
            <a:ext cx="11559944" cy="591994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ctr"/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</a:rPr>
              <a:t>Todo el material de apoyo, desarrollo de la herramienta y el panel de visualización, se encuentra en: </a:t>
            </a:r>
            <a:r>
              <a:rPr lang="es-MX" sz="1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anose="020B0604020202020204" pitchFamily="34" charset="0"/>
                <a:hlinkClick r:id="rId26"/>
              </a:rPr>
              <a:t>https://github.com/malejacp4/ProyectoGrado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9" name="Título 1">
            <a:extLst>
              <a:ext uri="{FF2B5EF4-FFF2-40B4-BE49-F238E27FC236}">
                <a16:creationId xmlns:a16="http://schemas.microsoft.com/office/drawing/2014/main" id="{D09D061F-6B52-D770-728E-12BF21237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16200000">
            <a:off x="-2788279" y="2764569"/>
            <a:ext cx="6203611" cy="637057"/>
          </a:xfrm>
        </p:spPr>
        <p:txBody>
          <a:bodyPr>
            <a:noAutofit/>
          </a:bodyPr>
          <a:lstStyle/>
          <a:p>
            <a:r>
              <a:rPr lang="es-CO" sz="3600" dirty="0">
                <a:solidFill>
                  <a:srgbClr val="7030A0"/>
                </a:solidFill>
                <a:latin typeface="+mn-lt"/>
              </a:rPr>
              <a:t>METODOLOGÍA </a:t>
            </a:r>
            <a:r>
              <a:rPr lang="es-CO" sz="2800" dirty="0">
                <a:solidFill>
                  <a:srgbClr val="7030A0"/>
                </a:solidFill>
                <a:latin typeface="+mn-lt"/>
              </a:rPr>
              <a:t>CRISP-DM</a:t>
            </a:r>
            <a:endParaRPr lang="es-CO" sz="3600" dirty="0">
              <a:solidFill>
                <a:srgbClr val="7030A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84172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989</Words>
  <Application>Microsoft Office PowerPoint</Application>
  <PresentationFormat>Panorámica</PresentationFormat>
  <Paragraphs>331</Paragraphs>
  <Slides>22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6" baseType="lpstr">
      <vt:lpstr>Arial</vt:lpstr>
      <vt:lpstr>Calibri</vt:lpstr>
      <vt:lpstr>Times New Roman</vt:lpstr>
      <vt:lpstr>Tema de Office</vt:lpstr>
      <vt:lpstr>Procesamiento de lenguaje natural aplicado al análisis de opinión política para las elecciones presidenciales Colombia 2022</vt:lpstr>
      <vt:lpstr>Tabla de Contenido</vt:lpstr>
      <vt:lpstr>Introducción</vt:lpstr>
      <vt:lpstr>Introducción</vt:lpstr>
      <vt:lpstr>Introducción - Objetivos</vt:lpstr>
      <vt:lpstr>Investigaciones relacionadas</vt:lpstr>
      <vt:lpstr>Investigaciones Relacionadas</vt:lpstr>
      <vt:lpstr>Metodología</vt:lpstr>
      <vt:lpstr>METODOLOGÍA CRISP-DM</vt:lpstr>
      <vt:lpstr>Resultados</vt:lpstr>
      <vt:lpstr>Resultados</vt:lpstr>
      <vt:lpstr>VISULIZACIÓN Panel de Visualización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Discusión de Resultados</vt:lpstr>
      <vt:lpstr>Conclusiones y recomendaciones</vt:lpstr>
      <vt:lpstr>Conclusiones y recomendaciones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Orlando Bautistag</dc:creator>
  <cp:lastModifiedBy>David Ballesteros</cp:lastModifiedBy>
  <cp:revision>16</cp:revision>
  <dcterms:created xsi:type="dcterms:W3CDTF">2022-01-27T05:04:37Z</dcterms:created>
  <dcterms:modified xsi:type="dcterms:W3CDTF">2022-06-03T21:35:42Z</dcterms:modified>
</cp:coreProperties>
</file>